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55" r:id="rId1"/>
  </p:sldMasterIdLst>
  <p:sldIdLst>
    <p:sldId id="256" r:id="rId2"/>
    <p:sldId id="257" r:id="rId3"/>
    <p:sldId id="272" r:id="rId4"/>
    <p:sldId id="273" r:id="rId5"/>
    <p:sldId id="261" r:id="rId6"/>
    <p:sldId id="262" r:id="rId7"/>
    <p:sldId id="263" r:id="rId8"/>
    <p:sldId id="264" r:id="rId9"/>
    <p:sldId id="265" r:id="rId10"/>
    <p:sldId id="266" r:id="rId11"/>
    <p:sldId id="267" r:id="rId12"/>
    <p:sldId id="268" r:id="rId13"/>
    <p:sldId id="269" r:id="rId14"/>
    <p:sldId id="270" r:id="rId15"/>
    <p:sldId id="271" r:id="rId16"/>
    <p:sldId id="274"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72" userDrawn="1">
          <p15:clr>
            <a:srgbClr val="A4A3A4"/>
          </p15:clr>
        </p15:guide>
        <p15:guide id="2" pos="74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99"/>
    <p:restoredTop sz="94676"/>
  </p:normalViewPr>
  <p:slideViewPr>
    <p:cSldViewPr snapToGrid="0" snapToObjects="1">
      <p:cViewPr varScale="1">
        <p:scale>
          <a:sx n="82" d="100"/>
          <a:sy n="82" d="100"/>
        </p:scale>
        <p:origin x="850" y="58"/>
      </p:cViewPr>
      <p:guideLst>
        <p:guide orient="horz" pos="1272"/>
        <p:guide pos="744"/>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smtClean="0"/>
              <a:t>6/4/2021</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smtClean="0"/>
              <a:t>6/4/2021</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smtClean="0"/>
              <a:t>6/4/2021</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smtClean="0"/>
              <a:t>6/4/2021</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smtClean="0"/>
              <a:t>6/4/2021</a:t>
            </a:fld>
            <a:endParaRPr lang="en-US" dirty="0"/>
          </a:p>
        </p:txBody>
      </p:sp>
      <p:sp>
        <p:nvSpPr>
          <p:cNvPr id="8" name="Footer Placeholder 7"/>
          <p:cNvSpPr>
            <a:spLocks noGrp="1"/>
          </p:cNvSpPr>
          <p:nvPr>
            <p:ph type="ftr" sz="quarter" idx="11"/>
          </p:nvPr>
        </p:nvSpPr>
        <p:spPr/>
        <p:txBody>
          <a:bodyPr/>
          <a:lstStyle/>
          <a:p>
            <a:r>
              <a:rPr lang="en-US"/>
              <a:t>
              </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1FAF3416-4057-4DAA-829D-4CA07428D088}" type="datetimeFigureOut">
              <a:rPr lang="en-US" smtClean="0"/>
              <a:t>6/4/2021</a:t>
            </a:fld>
            <a:endParaRPr lang="en-US" dirty="0"/>
          </a:p>
        </p:txBody>
      </p:sp>
      <p:sp>
        <p:nvSpPr>
          <p:cNvPr id="5" name="Footer Placeholder 3"/>
          <p:cNvSpPr>
            <a:spLocks noGrp="1"/>
          </p:cNvSpPr>
          <p:nvPr>
            <p:ph type="ftr" sz="quarter" idx="11"/>
          </p:nvPr>
        </p:nvSpPr>
        <p:spPr/>
        <p:txBody>
          <a:bodyPr/>
          <a:lstStyle/>
          <a:p>
            <a:r>
              <a:rPr lang="en-US"/>
              <a:t>
              </a:t>
            </a:r>
            <a:endParaRPr lang="en-US" dirty="0"/>
          </a:p>
        </p:txBody>
      </p:sp>
      <p:sp>
        <p:nvSpPr>
          <p:cNvPr id="6"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921D9284-D300-4297-87F7-E791DCC15DB1}" type="datetimeFigureOut">
              <a:rPr lang="en-US" smtClean="0"/>
              <a:t>6/4/2021</a:t>
            </a:fld>
            <a:endParaRPr lang="en-US" dirty="0"/>
          </a:p>
        </p:txBody>
      </p:sp>
      <p:sp>
        <p:nvSpPr>
          <p:cNvPr id="5" name="Footer Placeholder 2"/>
          <p:cNvSpPr>
            <a:spLocks noGrp="1"/>
          </p:cNvSpPr>
          <p:nvPr>
            <p:ph type="ftr" sz="quarter" idx="11"/>
          </p:nvPr>
        </p:nvSpPr>
        <p:spPr/>
        <p:txBody>
          <a:bodyPr/>
          <a:lstStyle/>
          <a:p>
            <a:r>
              <a:rPr lang="en-US"/>
              <a:t>
              </a:t>
            </a:r>
            <a:endParaRPr lang="en-US" dirty="0"/>
          </a:p>
        </p:txBody>
      </p:sp>
      <p:sp>
        <p:nvSpPr>
          <p:cNvPr id="6"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37D525BB-DA17-4BA0-B3C8-3AC3ABC827E6}" type="datetimeFigureOut">
              <a:rPr lang="en-US" smtClean="0"/>
              <a:t>6/4/2021</a:t>
            </a:fld>
            <a:endParaRPr lang="en-US" dirty="0"/>
          </a:p>
        </p:txBody>
      </p:sp>
      <p:sp>
        <p:nvSpPr>
          <p:cNvPr id="5" name="Footer Placeholder 5"/>
          <p:cNvSpPr>
            <a:spLocks noGrp="1"/>
          </p:cNvSpPr>
          <p:nvPr>
            <p:ph type="ftr" sz="quarter" idx="11"/>
          </p:nvPr>
        </p:nvSpPr>
        <p:spPr/>
        <p:txBody>
          <a:bodyPr/>
          <a:lstStyle/>
          <a:p>
            <a:r>
              <a:rPr lang="en-US"/>
              <a:t>
              </a:t>
            </a:r>
            <a:endParaRPr lang="en-US" dirty="0"/>
          </a:p>
        </p:txBody>
      </p:sp>
      <p:sp>
        <p:nvSpPr>
          <p:cNvPr id="6"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smtClean="0"/>
              <a:t>6/4/2021</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CBC1C18-307B-4F68-A007-B5B542270E8D}" type="datetimeFigureOut">
              <a:rPr lang="en-US" smtClean="0"/>
              <a:t>6/4/2021</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3CBC1C18-307B-4F68-A007-B5B542270E8D}" type="datetimeFigureOut">
              <a:rPr lang="en-US" smtClean="0"/>
              <a:t>6/4/2021</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Arial" charset="0"/>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3CBC1C18-307B-4F68-A007-B5B542270E8D}" type="datetimeFigureOut">
              <a:rPr lang="en-US" smtClean="0"/>
              <a:t>6/4/2021</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BC1C18-307B-4F68-A007-B5B542270E8D}" type="datetimeFigureOut">
              <a:rPr lang="en-US" smtClean="0"/>
              <a:t>6/4/2021</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CBC1C18-307B-4F68-A007-B5B542270E8D}" type="datetimeFigureOut">
              <a:rPr lang="en-US" smtClean="0"/>
              <a:t>6/4/2021</a:t>
            </a:fld>
            <a:endParaRPr lang="en-US" dirty="0"/>
          </a:p>
        </p:txBody>
      </p:sp>
      <p:sp>
        <p:nvSpPr>
          <p:cNvPr id="4"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CBC1C18-307B-4F68-A007-B5B542270E8D}" type="datetimeFigureOut">
              <a:rPr lang="en-US" smtClean="0"/>
              <a:t>6/4/2021</a:t>
            </a:fld>
            <a:endParaRPr lang="en-US" dirty="0"/>
          </a:p>
        </p:txBody>
      </p:sp>
      <p:sp>
        <p:nvSpPr>
          <p:cNvPr id="4"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smtClean="0"/>
              <a:t>6/4/2021</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smtClean="0"/>
              <a:t>6/4/2021</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latin typeface="Arial" charset="0"/>
              </a:defRPr>
            </a:lvl1pPr>
          </a:lstStyle>
          <a:p>
            <a:fld id="{3CBC1C18-307B-4F68-A007-B5B542270E8D}" type="datetimeFigureOut">
              <a:rPr lang="en-US" smtClean="0"/>
              <a:pPr/>
              <a:t>6/4/2021</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latin typeface="Arial" charset="0"/>
              </a:defRPr>
            </a:lvl1pPr>
          </a:lstStyle>
          <a:p>
            <a:r>
              <a:rPr lang="en-US" dirty="0"/>
              <a:t>
              </a:t>
            </a:r>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latin typeface="Arial" charset="0"/>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508897051"/>
      </p:ext>
    </p:extLst>
  </p:cSld>
  <p:clrMap bg1="dk1" tx1="lt1" bg2="dk2" tx2="lt2" accent1="accent1" accent2="accent2" accent3="accent3" accent4="accent4" accent5="accent5" accent6="accent6" hlink="hlink" folHlink="folHlink"/>
  <p:sldLayoutIdLst>
    <p:sldLayoutId id="2147484056" r:id="rId1"/>
    <p:sldLayoutId id="2147484057" r:id="rId2"/>
    <p:sldLayoutId id="2147484058" r:id="rId3"/>
    <p:sldLayoutId id="2147484059" r:id="rId4"/>
    <p:sldLayoutId id="2147484060" r:id="rId5"/>
    <p:sldLayoutId id="2147484061" r:id="rId6"/>
    <p:sldLayoutId id="2147484062" r:id="rId7"/>
    <p:sldLayoutId id="2147484063" r:id="rId8"/>
    <p:sldLayoutId id="2147484064" r:id="rId9"/>
    <p:sldLayoutId id="2147484065" r:id="rId10"/>
    <p:sldLayoutId id="2147484066" r:id="rId11"/>
    <p:sldLayoutId id="2147484067" r:id="rId12"/>
    <p:sldLayoutId id="2147484068" r:id="rId13"/>
    <p:sldLayoutId id="2147484069" r:id="rId14"/>
    <p:sldLayoutId id="2147484070" r:id="rId15"/>
    <p:sldLayoutId id="2147484071" r:id="rId16"/>
    <p:sldLayoutId id="2147484072" r:id="rId17"/>
  </p:sldLayoutIdLst>
  <p:hf sldNum="0" hdr="0" ftr="0" dt="0"/>
  <p:txStyles>
    <p:titleStyle>
      <a:lvl1pPr algn="l" defTabSz="457200" rtl="0" eaLnBrk="1" latinLnBrk="0" hangingPunct="1">
        <a:spcBef>
          <a:spcPct val="0"/>
        </a:spcBef>
        <a:buNone/>
        <a:defRPr sz="4200" b="0" i="0" kern="1200">
          <a:solidFill>
            <a:schemeClr val="tx2"/>
          </a:solidFill>
          <a:latin typeface="Arial"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Arial" charset="0"/>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Arial" charset="0"/>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Arial" charset="0"/>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Arial" charset="0"/>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Arial" charset="0"/>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3900" y="1477780"/>
            <a:ext cx="8825658" cy="3329581"/>
          </a:xfrm>
        </p:spPr>
        <p:txBody>
          <a:bodyPr>
            <a:normAutofit/>
          </a:bodyPr>
          <a:lstStyle/>
          <a:p>
            <a:r>
              <a:rPr lang="en-US" b="1" i="1" dirty="0"/>
              <a:t>SERVANTHOOD</a:t>
            </a:r>
            <a:br>
              <a:rPr lang="en-US" b="1" i="1" dirty="0"/>
            </a:br>
            <a:r>
              <a:rPr lang="en-US" b="1" i="1" dirty="0"/>
              <a:t>EVANGELISM</a:t>
            </a:r>
          </a:p>
        </p:txBody>
      </p:sp>
    </p:spTree>
    <p:extLst>
      <p:ext uri="{BB962C8B-B14F-4D97-AF65-F5344CB8AC3E}">
        <p14:creationId xmlns:p14="http://schemas.microsoft.com/office/powerpoint/2010/main" val="1440143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129" y="508255"/>
            <a:ext cx="10094340" cy="1077229"/>
          </a:xfrm>
        </p:spPr>
        <p:txBody>
          <a:bodyPr>
            <a:normAutofit fontScale="90000"/>
          </a:bodyPr>
          <a:lstStyle/>
          <a:p>
            <a:r>
              <a:rPr lang="en-US" b="1" i="1" dirty="0">
                <a:latin typeface="Arial" charset="0"/>
                <a:ea typeface="Arial" charset="0"/>
                <a:cs typeface="Arial" charset="0"/>
              </a:rPr>
              <a:t>WHAT IS SERVANTHOOD EVANGELISM? </a:t>
            </a:r>
          </a:p>
        </p:txBody>
      </p:sp>
      <p:sp>
        <p:nvSpPr>
          <p:cNvPr id="3" name="Content Placeholder 2"/>
          <p:cNvSpPr>
            <a:spLocks noGrp="1"/>
          </p:cNvSpPr>
          <p:nvPr>
            <p:ph idx="1"/>
          </p:nvPr>
        </p:nvSpPr>
        <p:spPr>
          <a:xfrm>
            <a:off x="1133291" y="1963710"/>
            <a:ext cx="10004400" cy="3490209"/>
          </a:xfrm>
        </p:spPr>
        <p:txBody>
          <a:bodyPr>
            <a:noAutofit/>
          </a:bodyPr>
          <a:lstStyle/>
          <a:p>
            <a:pPr marL="0" indent="0">
              <a:buNone/>
            </a:pPr>
            <a:r>
              <a:rPr lang="en-US" sz="2200" b="1" i="1" dirty="0">
                <a:latin typeface="Arial" charset="0"/>
                <a:ea typeface="Arial" charset="0"/>
                <a:cs typeface="Arial" charset="0"/>
              </a:rPr>
              <a:t>Servanthood Evangelism Defined</a:t>
            </a:r>
          </a:p>
          <a:p>
            <a:pPr marL="0" indent="0">
              <a:buNone/>
            </a:pPr>
            <a:endParaRPr lang="en-US" sz="2200" b="1" i="1" dirty="0">
              <a:latin typeface="Arial" charset="0"/>
              <a:ea typeface="Arial" charset="0"/>
              <a:cs typeface="Arial" charset="0"/>
            </a:endParaRPr>
          </a:p>
          <a:p>
            <a:r>
              <a:rPr lang="en-US" sz="2200" dirty="0">
                <a:latin typeface="Arial" charset="0"/>
                <a:ea typeface="Arial" charset="0"/>
                <a:cs typeface="Arial" charset="0"/>
              </a:rPr>
              <a:t>Servanthood evangelism involves intentionally sharing Christ by modeling biblical servanthood. It is the simplest, most transferable, and yes, most fun approach for moving believers closer to a biblical lifestyle marked by consistent witnessing. With all that said, Servanthood Evangelism is also the most biblical approach, as it is Christ who first exemplified this lifestyle of reaching out to an unsaved world.</a:t>
            </a:r>
          </a:p>
          <a:p>
            <a:endParaRPr lang="en-US" sz="2400" dirty="0">
              <a:latin typeface="Arial" charset="0"/>
              <a:ea typeface="Arial" charset="0"/>
              <a:cs typeface="Arial" charset="0"/>
            </a:endParaRPr>
          </a:p>
        </p:txBody>
      </p:sp>
    </p:spTree>
    <p:extLst>
      <p:ext uri="{BB962C8B-B14F-4D97-AF65-F5344CB8AC3E}">
        <p14:creationId xmlns:p14="http://schemas.microsoft.com/office/powerpoint/2010/main" val="807720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8614" y="506325"/>
            <a:ext cx="10094340" cy="1077229"/>
          </a:xfrm>
        </p:spPr>
        <p:txBody>
          <a:bodyPr>
            <a:normAutofit fontScale="90000"/>
          </a:bodyPr>
          <a:lstStyle/>
          <a:p>
            <a:r>
              <a:rPr lang="en-US" b="1" i="1" dirty="0">
                <a:ea typeface="Arial" charset="0"/>
                <a:cs typeface="Arial" charset="0"/>
              </a:rPr>
              <a:t>WHAT IS SERVANTHOOD EVANGELISM? </a:t>
            </a:r>
          </a:p>
        </p:txBody>
      </p:sp>
      <p:sp>
        <p:nvSpPr>
          <p:cNvPr id="3" name="Content Placeholder 2"/>
          <p:cNvSpPr>
            <a:spLocks noGrp="1"/>
          </p:cNvSpPr>
          <p:nvPr>
            <p:ph idx="1"/>
          </p:nvPr>
        </p:nvSpPr>
        <p:spPr>
          <a:xfrm>
            <a:off x="1136131" y="1959340"/>
            <a:ext cx="9971580" cy="3509571"/>
          </a:xfrm>
        </p:spPr>
        <p:txBody>
          <a:bodyPr>
            <a:noAutofit/>
          </a:bodyPr>
          <a:lstStyle/>
          <a:p>
            <a:pPr marL="0" indent="0">
              <a:buNone/>
            </a:pPr>
            <a:r>
              <a:rPr lang="en-US" sz="2200" b="1" i="1" dirty="0"/>
              <a:t>Servanthood Evangelism Described</a:t>
            </a:r>
          </a:p>
          <a:p>
            <a:pPr marL="0" indent="0">
              <a:buNone/>
            </a:pPr>
            <a:endParaRPr lang="en-US" sz="2200" b="1" i="1" dirty="0"/>
          </a:p>
          <a:p>
            <a:r>
              <a:rPr lang="en-US" sz="2200" dirty="0"/>
              <a:t>Servanthood evangelism is a combination of simple acts of kindness and intentional personal evangelism. The concept is as old as the New Testament. Like many profound truths, this one is so simple it is easily missed: Get a group of believers, say for instance at a local church or a group of students, and begin practicing simple acts of kindness with an intentional aim toward evangelism. In many cases, such acts of kindness open the door for the greatest act of kindness a Christian can give: the Gospel.</a:t>
            </a:r>
          </a:p>
        </p:txBody>
      </p:sp>
    </p:spTree>
    <p:extLst>
      <p:ext uri="{BB962C8B-B14F-4D97-AF65-F5344CB8AC3E}">
        <p14:creationId xmlns:p14="http://schemas.microsoft.com/office/powerpoint/2010/main" val="498522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8617" y="490085"/>
            <a:ext cx="10094340" cy="1077229"/>
          </a:xfrm>
        </p:spPr>
        <p:txBody>
          <a:bodyPr>
            <a:normAutofit/>
          </a:bodyPr>
          <a:lstStyle/>
          <a:p>
            <a:r>
              <a:rPr lang="en-US" sz="3800" b="1" i="1" dirty="0"/>
              <a:t>WHY SERVANTHOOD EVANGELISM? </a:t>
            </a:r>
            <a:endParaRPr lang="en-US" sz="3800" b="1" i="1" dirty="0">
              <a:ea typeface="Arial" charset="0"/>
              <a:cs typeface="Arial" charset="0"/>
            </a:endParaRPr>
          </a:p>
        </p:txBody>
      </p:sp>
      <p:sp>
        <p:nvSpPr>
          <p:cNvPr id="3" name="Content Placeholder 2"/>
          <p:cNvSpPr>
            <a:spLocks noGrp="1"/>
          </p:cNvSpPr>
          <p:nvPr>
            <p:ph idx="1"/>
          </p:nvPr>
        </p:nvSpPr>
        <p:spPr>
          <a:xfrm>
            <a:off x="1136130" y="1933730"/>
            <a:ext cx="10016552" cy="3490209"/>
          </a:xfrm>
        </p:spPr>
        <p:txBody>
          <a:bodyPr>
            <a:noAutofit/>
          </a:bodyPr>
          <a:lstStyle/>
          <a:p>
            <a:r>
              <a:rPr lang="en-US" sz="2200" dirty="0"/>
              <a:t>At this point you may be thinking, “It is impossible—you do not know my church, they could not care less about being involved in evangelism.” Oh ye of little faith. The truth is, many people in our churches want to share their faith, but do not because they are intimidated by the prospect of stereotypes relating to “in your face” evangelism.  In fact, many church leaders will secretly admit feeling the same way.</a:t>
            </a:r>
          </a:p>
          <a:p>
            <a:endParaRPr lang="en-US" sz="2200" dirty="0"/>
          </a:p>
          <a:p>
            <a:r>
              <a:rPr lang="en-US" sz="2200" dirty="0"/>
              <a:t>Actually, personal evangelism does not have to be intimidating. Many people have discovered new joy in witnessing through a tool known as “servanthood evangelism.” This manual is designed to assist you in implementing this highly effective and innovative approach in your church and community.</a:t>
            </a:r>
          </a:p>
          <a:p>
            <a:pPr marL="0" indent="0">
              <a:buNone/>
            </a:pPr>
            <a:endParaRPr lang="en-US" sz="2200" dirty="0"/>
          </a:p>
        </p:txBody>
      </p:sp>
    </p:spTree>
    <p:extLst>
      <p:ext uri="{BB962C8B-B14F-4D97-AF65-F5344CB8AC3E}">
        <p14:creationId xmlns:p14="http://schemas.microsoft.com/office/powerpoint/2010/main" val="1369142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97688"/>
            <a:ext cx="9404723" cy="1400530"/>
          </a:xfrm>
        </p:spPr>
        <p:txBody>
          <a:bodyPr>
            <a:normAutofit/>
          </a:bodyPr>
          <a:lstStyle/>
          <a:p>
            <a:r>
              <a:rPr lang="en-US" sz="3800" b="1" i="1" dirty="0"/>
              <a:t>STRENGTHS OF SERVANTHOOD EVANGELISM </a:t>
            </a:r>
          </a:p>
        </p:txBody>
      </p:sp>
      <p:sp>
        <p:nvSpPr>
          <p:cNvPr id="3" name="Content Placeholder 2"/>
          <p:cNvSpPr>
            <a:spLocks noGrp="1"/>
          </p:cNvSpPr>
          <p:nvPr>
            <p:ph idx="1"/>
          </p:nvPr>
        </p:nvSpPr>
        <p:spPr>
          <a:xfrm>
            <a:off x="1133292" y="1977968"/>
            <a:ext cx="9989410" cy="4195481"/>
          </a:xfrm>
        </p:spPr>
        <p:txBody>
          <a:bodyPr>
            <a:normAutofit lnSpcReduction="10000"/>
          </a:bodyPr>
          <a:lstStyle/>
          <a:p>
            <a:pPr marL="0" indent="0">
              <a:buNone/>
            </a:pPr>
            <a:r>
              <a:rPr lang="en-US" sz="2200" i="1" dirty="0"/>
              <a:t>Servanthood evangelism offers several strengths to aid in launching believers into the harvest. </a:t>
            </a:r>
          </a:p>
          <a:p>
            <a:pPr marL="0" indent="0">
              <a:buNone/>
            </a:pPr>
            <a:endParaRPr lang="en-US" sz="2200" i="1" dirty="0"/>
          </a:p>
          <a:p>
            <a:r>
              <a:rPr lang="en-US" sz="2200" i="1" dirty="0"/>
              <a:t>Some of these are:</a:t>
            </a:r>
            <a:endParaRPr lang="en-US" sz="2200" dirty="0"/>
          </a:p>
          <a:p>
            <a:pPr marL="857250" lvl="1" indent="-457200">
              <a:buFont typeface="+mj-lt"/>
              <a:buAutoNum type="arabicPeriod"/>
            </a:pPr>
            <a:r>
              <a:rPr lang="en-US" sz="2200" dirty="0"/>
              <a:t>It is effective at reaching people in today’s culture; it’s easily adaptable.</a:t>
            </a:r>
          </a:p>
          <a:p>
            <a:pPr marL="857250" lvl="1" indent="-457200">
              <a:buFont typeface="+mj-lt"/>
              <a:buAutoNum type="arabicPeriod"/>
            </a:pPr>
            <a:endParaRPr lang="en-US" sz="2200" dirty="0"/>
          </a:p>
          <a:p>
            <a:pPr marL="857250" lvl="1" indent="-457200">
              <a:buFont typeface="+mj-lt"/>
              <a:buAutoNum type="arabicPeriod"/>
            </a:pPr>
            <a:r>
              <a:rPr lang="en-US" sz="2200" dirty="0"/>
              <a:t>It is personal evangelism in a corporate setting.</a:t>
            </a:r>
          </a:p>
          <a:p>
            <a:pPr marL="857250" lvl="1" indent="-457200">
              <a:buFont typeface="+mj-lt"/>
              <a:buAutoNum type="arabicPeriod"/>
            </a:pPr>
            <a:endParaRPr lang="en-US" sz="2200" dirty="0"/>
          </a:p>
          <a:p>
            <a:pPr marL="857250" lvl="1" indent="-457200">
              <a:buFont typeface="+mj-lt"/>
              <a:buAutoNum type="arabicPeriod"/>
            </a:pPr>
            <a:r>
              <a:rPr lang="en-US" sz="2200" dirty="0"/>
              <a:t>It is low-risk evangelism, thus it provides an entry-level way to get your congregation involved in outreach.</a:t>
            </a:r>
          </a:p>
        </p:txBody>
      </p:sp>
    </p:spTree>
    <p:extLst>
      <p:ext uri="{BB962C8B-B14F-4D97-AF65-F5344CB8AC3E}">
        <p14:creationId xmlns:p14="http://schemas.microsoft.com/office/powerpoint/2010/main" val="1795697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fade">
                                      <p:cBhvr>
                                        <p:cTn id="1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97688"/>
            <a:ext cx="9404723" cy="1400530"/>
          </a:xfrm>
        </p:spPr>
        <p:txBody>
          <a:bodyPr>
            <a:normAutofit/>
          </a:bodyPr>
          <a:lstStyle/>
          <a:p>
            <a:r>
              <a:rPr lang="en-US" sz="3800" b="1" i="1" dirty="0"/>
              <a:t>STRENGTHS OF SERVANTHOOD EVANGELISM </a:t>
            </a:r>
          </a:p>
        </p:txBody>
      </p:sp>
      <p:sp>
        <p:nvSpPr>
          <p:cNvPr id="3" name="Content Placeholder 2"/>
          <p:cNvSpPr>
            <a:spLocks noGrp="1"/>
          </p:cNvSpPr>
          <p:nvPr>
            <p:ph idx="1"/>
          </p:nvPr>
        </p:nvSpPr>
        <p:spPr>
          <a:xfrm>
            <a:off x="1178262" y="1962978"/>
            <a:ext cx="9944440" cy="4647372"/>
          </a:xfrm>
        </p:spPr>
        <p:txBody>
          <a:bodyPr>
            <a:noAutofit/>
          </a:bodyPr>
          <a:lstStyle/>
          <a:p>
            <a:pPr marL="457200" indent="-457200">
              <a:buFont typeface="+mj-lt"/>
              <a:buAutoNum type="arabicPeriod" startAt="4"/>
            </a:pPr>
            <a:r>
              <a:rPr lang="en-US" sz="2200" dirty="0"/>
              <a:t>It is an essential/defining part of the church’s overall mission.</a:t>
            </a:r>
          </a:p>
          <a:p>
            <a:pPr marL="457200" lvl="1" indent="0">
              <a:buNone/>
            </a:pPr>
            <a:r>
              <a:rPr lang="en-US" sz="2000" dirty="0"/>
              <a:t>Acts 1:8 demonstrates, God expects His people to claim responsibility for their local communities before expanding their circle of influence to other points of concern. With this in mind, let’s consider the basic question of, </a:t>
            </a:r>
            <a:r>
              <a:rPr lang="en-US" sz="2000" i="1" dirty="0"/>
              <a:t>“how do we see them”?</a:t>
            </a:r>
            <a:r>
              <a:rPr lang="en-US" sz="2000" dirty="0"/>
              <a:t> “Them,” of course, refers to the unsaved world. </a:t>
            </a:r>
          </a:p>
          <a:p>
            <a:pPr lvl="1"/>
            <a:r>
              <a:rPr lang="en-US" sz="2000" u="sng" dirty="0"/>
              <a:t>First</a:t>
            </a:r>
            <a:r>
              <a:rPr lang="en-US" sz="2000" dirty="0"/>
              <a:t>, many Christians willfully choose to </a:t>
            </a:r>
            <a:r>
              <a:rPr lang="en-US" sz="2000" b="1" i="1" u="sng" dirty="0"/>
              <a:t>evade</a:t>
            </a:r>
            <a:r>
              <a:rPr lang="en-US" sz="2000" b="1" i="1" dirty="0"/>
              <a:t> </a:t>
            </a:r>
            <a:r>
              <a:rPr lang="en-US" sz="2000" dirty="0"/>
              <a:t>the unsaved. This is a safe response. </a:t>
            </a:r>
          </a:p>
          <a:p>
            <a:pPr lvl="1"/>
            <a:r>
              <a:rPr lang="en-US" sz="2000" u="sng" dirty="0"/>
              <a:t>Second</a:t>
            </a:r>
            <a:r>
              <a:rPr lang="en-US" sz="2000" dirty="0"/>
              <a:t>, there are some Christians who choose to </a:t>
            </a:r>
            <a:r>
              <a:rPr lang="en-US" sz="2000" b="1" i="1" u="sng" dirty="0"/>
              <a:t>pervade</a:t>
            </a:r>
            <a:r>
              <a:rPr lang="en-US" sz="2000" dirty="0"/>
              <a:t> the unsaved community. Armed with an oversized leather-bound Bible and the proverbial soapbox, these individuals prefer the message of condemnation over compassion. </a:t>
            </a:r>
          </a:p>
          <a:p>
            <a:pPr lvl="1"/>
            <a:r>
              <a:rPr lang="en-US" sz="2000" u="sng" dirty="0"/>
              <a:t>Third</a:t>
            </a:r>
            <a:r>
              <a:rPr lang="en-US" sz="2000" dirty="0"/>
              <a:t>, there is the approach of </a:t>
            </a:r>
            <a:r>
              <a:rPr lang="en-US" sz="2000" b="1" i="1" u="sng" dirty="0"/>
              <a:t>invading</a:t>
            </a:r>
            <a:r>
              <a:rPr lang="en-US" sz="2000" dirty="0"/>
              <a:t> communities with the gospel message.  This is the biblical example of Jesus. </a:t>
            </a:r>
          </a:p>
          <a:p>
            <a:pPr marL="457200" lvl="0" indent="-457200">
              <a:buFont typeface="+mj-lt"/>
              <a:buAutoNum type="arabicPeriod" startAt="4"/>
            </a:pPr>
            <a:endParaRPr lang="en-US" dirty="0"/>
          </a:p>
        </p:txBody>
      </p:sp>
    </p:spTree>
    <p:extLst>
      <p:ext uri="{BB962C8B-B14F-4D97-AF65-F5344CB8AC3E}">
        <p14:creationId xmlns:p14="http://schemas.microsoft.com/office/powerpoint/2010/main" val="1619461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97688"/>
            <a:ext cx="9404723" cy="1400530"/>
          </a:xfrm>
        </p:spPr>
        <p:txBody>
          <a:bodyPr>
            <a:normAutofit/>
          </a:bodyPr>
          <a:lstStyle/>
          <a:p>
            <a:r>
              <a:rPr lang="en-US" sz="3800" b="1" i="1" dirty="0"/>
              <a:t>STRENGTHS OF SERVANTHOOD EVANGELISM </a:t>
            </a:r>
          </a:p>
        </p:txBody>
      </p:sp>
      <p:sp>
        <p:nvSpPr>
          <p:cNvPr id="3" name="Content Placeholder 2"/>
          <p:cNvSpPr>
            <a:spLocks noGrp="1"/>
          </p:cNvSpPr>
          <p:nvPr>
            <p:ph idx="1"/>
          </p:nvPr>
        </p:nvSpPr>
        <p:spPr>
          <a:xfrm>
            <a:off x="1136130" y="1959340"/>
            <a:ext cx="9986572" cy="4195481"/>
          </a:xfrm>
        </p:spPr>
        <p:txBody>
          <a:bodyPr>
            <a:normAutofit/>
          </a:bodyPr>
          <a:lstStyle/>
          <a:p>
            <a:pPr marL="457200" lvl="0" indent="-457200">
              <a:buFont typeface="+mj-lt"/>
              <a:buAutoNum type="arabicPeriod" startAt="5"/>
            </a:pPr>
            <a:r>
              <a:rPr lang="en-US" sz="2200" dirty="0"/>
              <a:t>Servanthood Evangelism is fun</a:t>
            </a:r>
          </a:p>
          <a:p>
            <a:pPr marL="457200" lvl="0" indent="-457200">
              <a:buFont typeface="+mj-lt"/>
              <a:buAutoNum type="arabicPeriod" startAt="5"/>
            </a:pPr>
            <a:r>
              <a:rPr lang="en-US" sz="2200" dirty="0"/>
              <a:t>It involves everyone in evangelism, especially family units.</a:t>
            </a:r>
          </a:p>
          <a:p>
            <a:pPr marL="457200" lvl="0" indent="-457200">
              <a:buFont typeface="+mj-lt"/>
              <a:buAutoNum type="arabicPeriod" startAt="5"/>
            </a:pPr>
            <a:r>
              <a:rPr lang="en-US" sz="2200" dirty="0"/>
              <a:t>As noted previously, Servanthood Evangelism follows the ministry model/example of Jesus.</a:t>
            </a:r>
          </a:p>
          <a:p>
            <a:pPr marL="457200" lvl="0" indent="-457200">
              <a:buFont typeface="+mj-lt"/>
              <a:buAutoNum type="arabicPeriod" startAt="5"/>
            </a:pPr>
            <a:r>
              <a:rPr lang="en-US" sz="2200" dirty="0"/>
              <a:t>It allows laypeople to use their creativity to initiate ministry opportunities. </a:t>
            </a:r>
          </a:p>
          <a:p>
            <a:pPr marL="457200" lvl="0" indent="-457200">
              <a:buFont typeface="+mj-lt"/>
              <a:buAutoNum type="arabicPeriod" startAt="5"/>
            </a:pPr>
            <a:r>
              <a:rPr lang="en-US" sz="2200" dirty="0"/>
              <a:t>It is an effective approach in discovering prospects for evangelism. </a:t>
            </a:r>
          </a:p>
          <a:p>
            <a:pPr marL="457200" lvl="0" indent="-457200">
              <a:buFont typeface="+mj-lt"/>
              <a:buAutoNum type="arabicPeriod" startAt="5"/>
            </a:pPr>
            <a:r>
              <a:rPr lang="en-US" sz="2200" dirty="0"/>
              <a:t>Servanthood Evangelism will improve the way the culture views Christianity; and the Way the Church Views Evangelism</a:t>
            </a:r>
          </a:p>
        </p:txBody>
      </p:sp>
    </p:spTree>
    <p:extLst>
      <p:ext uri="{BB962C8B-B14F-4D97-AF65-F5344CB8AC3E}">
        <p14:creationId xmlns:p14="http://schemas.microsoft.com/office/powerpoint/2010/main" val="2085090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1101" y="497688"/>
            <a:ext cx="9404723" cy="1400530"/>
          </a:xfrm>
        </p:spPr>
        <p:txBody>
          <a:bodyPr>
            <a:normAutofit/>
          </a:bodyPr>
          <a:lstStyle/>
          <a:p>
            <a:r>
              <a:rPr lang="en-US" sz="3800" b="1" i="1" dirty="0"/>
              <a:t>IS SERVANTHOOD EVANGELISM BIBLICAL? </a:t>
            </a:r>
          </a:p>
        </p:txBody>
      </p:sp>
      <p:sp>
        <p:nvSpPr>
          <p:cNvPr id="3" name="Content Placeholder 2"/>
          <p:cNvSpPr>
            <a:spLocks noGrp="1"/>
          </p:cNvSpPr>
          <p:nvPr>
            <p:ph idx="1"/>
          </p:nvPr>
        </p:nvSpPr>
        <p:spPr>
          <a:xfrm>
            <a:off x="1133292" y="1962978"/>
            <a:ext cx="10019390" cy="4195481"/>
          </a:xfrm>
        </p:spPr>
        <p:txBody>
          <a:bodyPr/>
          <a:lstStyle/>
          <a:p>
            <a:r>
              <a:rPr lang="en-US" sz="2200" dirty="0"/>
              <a:t>The Bible provides numerous examples from Jesus’ ministry, and that of the disciples, where they effectively combined servanthood with intentional personal evangelism.</a:t>
            </a:r>
          </a:p>
          <a:p>
            <a:endParaRPr lang="en-US" sz="2200" dirty="0"/>
          </a:p>
          <a:p>
            <a:r>
              <a:rPr lang="en-US" sz="2200" dirty="0"/>
              <a:t>The Bible teaches that saving faith is best communicated through the avenue of genuine compassion and a spirit of </a:t>
            </a:r>
            <a:r>
              <a:rPr lang="en-US" sz="2200" dirty="0" err="1"/>
              <a:t>Christlike</a:t>
            </a:r>
            <a:r>
              <a:rPr lang="en-US" sz="2200" dirty="0"/>
              <a:t> servanthood.</a:t>
            </a:r>
          </a:p>
          <a:p>
            <a:endParaRPr lang="en-US" sz="2200" dirty="0"/>
          </a:p>
          <a:p>
            <a:r>
              <a:rPr lang="en-US" sz="2200" dirty="0"/>
              <a:t>The Bible teaches that Christians should be the incarnation of the Gospel they proclaim.</a:t>
            </a:r>
          </a:p>
          <a:p>
            <a:endParaRPr lang="en-US" dirty="0"/>
          </a:p>
        </p:txBody>
      </p:sp>
    </p:spTree>
    <p:extLst>
      <p:ext uri="{BB962C8B-B14F-4D97-AF65-F5344CB8AC3E}">
        <p14:creationId xmlns:p14="http://schemas.microsoft.com/office/powerpoint/2010/main" val="1548620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9548" y="494677"/>
            <a:ext cx="9865601" cy="1139252"/>
          </a:xfrm>
        </p:spPr>
        <p:txBody>
          <a:bodyPr>
            <a:noAutofit/>
          </a:bodyPr>
          <a:lstStyle/>
          <a:p>
            <a:r>
              <a:rPr lang="en-US" sz="3800" b="1" i="1" dirty="0"/>
              <a:t>HOW DO I BEGIN SERVANTHOOD EVANGELISM? </a:t>
            </a:r>
          </a:p>
        </p:txBody>
      </p:sp>
      <p:sp>
        <p:nvSpPr>
          <p:cNvPr id="3" name="Content Placeholder 2"/>
          <p:cNvSpPr>
            <a:spLocks noGrp="1"/>
          </p:cNvSpPr>
          <p:nvPr>
            <p:ph idx="1"/>
          </p:nvPr>
        </p:nvSpPr>
        <p:spPr>
          <a:xfrm>
            <a:off x="1163272" y="2007948"/>
            <a:ext cx="9974420" cy="4195481"/>
          </a:xfrm>
        </p:spPr>
        <p:txBody>
          <a:bodyPr>
            <a:noAutofit/>
          </a:bodyPr>
          <a:lstStyle/>
          <a:p>
            <a:pPr marL="0" indent="0">
              <a:buNone/>
            </a:pPr>
            <a:r>
              <a:rPr lang="en-US" sz="2200" b="1" dirty="0"/>
              <a:t>Personally/Individually</a:t>
            </a:r>
            <a:br>
              <a:rPr lang="en-US" sz="2200" b="1" dirty="0"/>
            </a:br>
            <a:br>
              <a:rPr lang="en-US" sz="2200" dirty="0"/>
            </a:br>
            <a:r>
              <a:rPr lang="en-US" sz="2200" dirty="0"/>
              <a:t>Unless servanthood evangelism first becomes a lifestyle that is practiced by the individuals in your church, it will certainly not take hold in a corporate setting, such as a local congregation. </a:t>
            </a:r>
          </a:p>
          <a:p>
            <a:pPr marL="457200" indent="-457200">
              <a:buFont typeface="+mj-lt"/>
              <a:buAutoNum type="arabicPeriod"/>
            </a:pPr>
            <a:r>
              <a:rPr lang="en-US" sz="2200" b="1" dirty="0"/>
              <a:t>Learn to Identify Needs</a:t>
            </a:r>
            <a:br>
              <a:rPr lang="en-US" sz="2200" b="1" dirty="0"/>
            </a:br>
            <a:r>
              <a:rPr lang="en-US" sz="2200" dirty="0"/>
              <a:t>The first step in developing an evangelistic lifestyle is very simple. Learn how to identify the needs of the people. </a:t>
            </a:r>
          </a:p>
          <a:p>
            <a:pPr marL="457200" indent="-457200">
              <a:buFont typeface="+mj-lt"/>
              <a:buAutoNum type="arabicPeriod"/>
            </a:pPr>
            <a:endParaRPr lang="en-US" sz="2200" dirty="0"/>
          </a:p>
          <a:p>
            <a:pPr marL="457200" indent="-457200">
              <a:buFont typeface="+mj-lt"/>
              <a:buAutoNum type="arabicPeriod"/>
            </a:pPr>
            <a:r>
              <a:rPr lang="en-US" sz="2200" b="1" dirty="0"/>
              <a:t>Go where needs are</a:t>
            </a:r>
            <a:br>
              <a:rPr lang="en-US" sz="2200" b="1" dirty="0"/>
            </a:br>
            <a:r>
              <a:rPr lang="en-US" sz="2200" dirty="0"/>
              <a:t>The next step to developing an evangelistic lifestyle is to go where the needs are. </a:t>
            </a:r>
          </a:p>
          <a:p>
            <a:pPr marL="457200" indent="-457200">
              <a:buFont typeface="+mj-lt"/>
              <a:buAutoNum type="arabicPeriod"/>
            </a:pPr>
            <a:endParaRPr lang="en-US" sz="2200" dirty="0"/>
          </a:p>
        </p:txBody>
      </p:sp>
    </p:spTree>
    <p:extLst>
      <p:ext uri="{BB962C8B-B14F-4D97-AF65-F5344CB8AC3E}">
        <p14:creationId xmlns:p14="http://schemas.microsoft.com/office/powerpoint/2010/main" val="45116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4560" y="494676"/>
            <a:ext cx="9700709" cy="1154242"/>
          </a:xfrm>
        </p:spPr>
        <p:txBody>
          <a:bodyPr>
            <a:normAutofit fontScale="90000"/>
          </a:bodyPr>
          <a:lstStyle/>
          <a:p>
            <a:r>
              <a:rPr lang="en-US" b="1" i="1" dirty="0"/>
              <a:t>HOW DO I BEGIN SERVANTHOOD EVANGELISM? </a:t>
            </a:r>
          </a:p>
        </p:txBody>
      </p:sp>
      <p:sp>
        <p:nvSpPr>
          <p:cNvPr id="3" name="Content Placeholder 2"/>
          <p:cNvSpPr>
            <a:spLocks noGrp="1"/>
          </p:cNvSpPr>
          <p:nvPr>
            <p:ph idx="1"/>
          </p:nvPr>
        </p:nvSpPr>
        <p:spPr>
          <a:xfrm>
            <a:off x="1133292" y="1962978"/>
            <a:ext cx="9989409" cy="4195481"/>
          </a:xfrm>
        </p:spPr>
        <p:txBody>
          <a:bodyPr>
            <a:normAutofit/>
          </a:bodyPr>
          <a:lstStyle/>
          <a:p>
            <a:pPr marL="457200" indent="-457200">
              <a:buFont typeface="+mj-lt"/>
              <a:buAutoNum type="arabicPeriod" startAt="3"/>
            </a:pPr>
            <a:r>
              <a:rPr lang="en-US" sz="2200" b="1" dirty="0"/>
              <a:t>Initiate a plan</a:t>
            </a:r>
            <a:br>
              <a:rPr lang="en-US" sz="2200" b="1" dirty="0"/>
            </a:br>
            <a:r>
              <a:rPr lang="en-US" sz="2200" dirty="0"/>
              <a:t>The third step is to develop a life that is characterized by evangelism. Once we identify the needs of people, we must initiate a plan to help meet that need. </a:t>
            </a:r>
          </a:p>
          <a:p>
            <a:pPr marL="457200" indent="-457200">
              <a:buFont typeface="+mj-lt"/>
              <a:buAutoNum type="arabicPeriod" startAt="3"/>
            </a:pPr>
            <a:endParaRPr lang="en-US" sz="2200" dirty="0"/>
          </a:p>
          <a:p>
            <a:pPr marL="457200" indent="-457200">
              <a:buFont typeface="+mj-lt"/>
              <a:buAutoNum type="arabicPeriod" startAt="3"/>
            </a:pPr>
            <a:r>
              <a:rPr lang="en-US" sz="2200" b="1" dirty="0"/>
              <a:t>Be willing to stay</a:t>
            </a:r>
            <a:br>
              <a:rPr lang="en-US" sz="2200" b="1" dirty="0"/>
            </a:br>
            <a:r>
              <a:rPr lang="en-US" sz="2200" dirty="0"/>
              <a:t>Once we initiate a plan to meet the needs of the people, we need to be willing to stay. </a:t>
            </a:r>
          </a:p>
        </p:txBody>
      </p:sp>
    </p:spTree>
    <p:extLst>
      <p:ext uri="{BB962C8B-B14F-4D97-AF65-F5344CB8AC3E}">
        <p14:creationId xmlns:p14="http://schemas.microsoft.com/office/powerpoint/2010/main" val="659251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4560" y="494676"/>
            <a:ext cx="9745680" cy="1360629"/>
          </a:xfrm>
        </p:spPr>
        <p:txBody>
          <a:bodyPr>
            <a:normAutofit fontScale="90000"/>
          </a:bodyPr>
          <a:lstStyle/>
          <a:p>
            <a:r>
              <a:rPr lang="en-US" b="1" i="1" dirty="0"/>
              <a:t>HOW DO I BEGIN SERVANTHOOD EVANGELISM? </a:t>
            </a:r>
          </a:p>
        </p:txBody>
      </p:sp>
      <p:sp>
        <p:nvSpPr>
          <p:cNvPr id="3" name="Content Placeholder 2"/>
          <p:cNvSpPr>
            <a:spLocks noGrp="1"/>
          </p:cNvSpPr>
          <p:nvPr>
            <p:ph idx="1"/>
          </p:nvPr>
        </p:nvSpPr>
        <p:spPr>
          <a:xfrm>
            <a:off x="1118301" y="1962978"/>
            <a:ext cx="10109331" cy="4195481"/>
          </a:xfrm>
        </p:spPr>
        <p:txBody>
          <a:bodyPr>
            <a:noAutofit/>
          </a:bodyPr>
          <a:lstStyle/>
          <a:p>
            <a:pPr marL="0" indent="0">
              <a:buNone/>
            </a:pPr>
            <a:r>
              <a:rPr lang="en-US" sz="2200" b="1" dirty="0"/>
              <a:t>Corporately </a:t>
            </a:r>
            <a:br>
              <a:rPr lang="en-US" sz="2200" b="1" dirty="0"/>
            </a:br>
            <a:br>
              <a:rPr lang="en-US" sz="2200" b="1" dirty="0"/>
            </a:br>
            <a:r>
              <a:rPr lang="en-US" sz="2200" dirty="0"/>
              <a:t>Where does Servanthood Evangelism fit into your Congregation’s strategic plan for outreach? There are six basic biblical principles to moving the congregation in a strategic direction, especially in relation to their evangelism ministry. </a:t>
            </a:r>
          </a:p>
          <a:p>
            <a:pPr marL="457200" indent="-457200">
              <a:buFont typeface="+mj-lt"/>
              <a:buAutoNum type="arabicPeriod"/>
            </a:pPr>
            <a:r>
              <a:rPr lang="en-US" sz="2200" dirty="0"/>
              <a:t>The </a:t>
            </a:r>
            <a:r>
              <a:rPr lang="en-US" sz="2200" u="sng" dirty="0"/>
              <a:t>first</a:t>
            </a:r>
            <a:r>
              <a:rPr lang="en-US" sz="2200" dirty="0"/>
              <a:t> thing we must acknowledge is the basic need to plow the fields through prayer. </a:t>
            </a:r>
          </a:p>
          <a:p>
            <a:pPr marL="457200" indent="-457200">
              <a:buFont typeface="+mj-lt"/>
              <a:buAutoNum type="arabicPeriod"/>
            </a:pPr>
            <a:r>
              <a:rPr lang="en-US" sz="2200" dirty="0"/>
              <a:t>This leads to the </a:t>
            </a:r>
            <a:r>
              <a:rPr lang="en-US" sz="2200" u="sng" dirty="0"/>
              <a:t>second</a:t>
            </a:r>
            <a:r>
              <a:rPr lang="en-US" sz="2200" dirty="0"/>
              <a:t> basic principle, furrow the ground through loving service.  </a:t>
            </a:r>
          </a:p>
          <a:p>
            <a:pPr marL="457200" indent="-457200">
              <a:buFont typeface="+mj-lt"/>
              <a:buAutoNum type="arabicPeriod"/>
            </a:pPr>
            <a:r>
              <a:rPr lang="en-US" sz="2200" dirty="0"/>
              <a:t>The </a:t>
            </a:r>
            <a:r>
              <a:rPr lang="en-US" sz="2200" u="sng" dirty="0"/>
              <a:t>third</a:t>
            </a:r>
            <a:r>
              <a:rPr lang="en-US" sz="2200" dirty="0"/>
              <a:t> requires consistently planting the Gospel seed. </a:t>
            </a:r>
          </a:p>
          <a:p>
            <a:pPr marL="457200" indent="-457200">
              <a:buFont typeface="+mj-lt"/>
              <a:buAutoNum type="arabicPeriod"/>
            </a:pPr>
            <a:r>
              <a:rPr lang="en-US" sz="2200" dirty="0"/>
              <a:t>The </a:t>
            </a:r>
            <a:r>
              <a:rPr lang="en-US" sz="2200" u="sng" dirty="0"/>
              <a:t>fourth</a:t>
            </a:r>
            <a:r>
              <a:rPr lang="en-US" sz="2200" dirty="0"/>
              <a:t> principle is intentionally walking with the unsaved.  </a:t>
            </a:r>
          </a:p>
          <a:p>
            <a:pPr marL="0" indent="0">
              <a:buNone/>
            </a:pPr>
            <a:endParaRPr lang="en-US" sz="2200" dirty="0"/>
          </a:p>
          <a:p>
            <a:pPr marL="0" indent="0">
              <a:buNone/>
            </a:pPr>
            <a:endParaRPr lang="en-US" sz="2200" dirty="0"/>
          </a:p>
        </p:txBody>
      </p:sp>
    </p:spTree>
    <p:extLst>
      <p:ext uri="{BB962C8B-B14F-4D97-AF65-F5344CB8AC3E}">
        <p14:creationId xmlns:p14="http://schemas.microsoft.com/office/powerpoint/2010/main" val="1234358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8930" y="490791"/>
            <a:ext cx="9625759" cy="1255698"/>
          </a:xfrm>
        </p:spPr>
        <p:txBody>
          <a:bodyPr>
            <a:normAutofit fontScale="90000"/>
          </a:bodyPr>
          <a:lstStyle/>
          <a:p>
            <a:r>
              <a:rPr lang="en-US" b="1" i="1" dirty="0"/>
              <a:t>HOW DO I BEGIN SERVANTHOOD EVANGELISM? </a:t>
            </a:r>
          </a:p>
        </p:txBody>
      </p:sp>
      <p:sp>
        <p:nvSpPr>
          <p:cNvPr id="3" name="Content Placeholder 2"/>
          <p:cNvSpPr>
            <a:spLocks noGrp="1"/>
          </p:cNvSpPr>
          <p:nvPr>
            <p:ph idx="1"/>
          </p:nvPr>
        </p:nvSpPr>
        <p:spPr>
          <a:xfrm>
            <a:off x="1133292" y="1947988"/>
            <a:ext cx="10109331" cy="4195481"/>
          </a:xfrm>
        </p:spPr>
        <p:txBody>
          <a:bodyPr>
            <a:normAutofit/>
          </a:bodyPr>
          <a:lstStyle/>
          <a:p>
            <a:pPr marL="457200" indent="-457200">
              <a:buFont typeface="+mj-lt"/>
              <a:buAutoNum type="arabicPeriod" startAt="5"/>
            </a:pPr>
            <a:r>
              <a:rPr lang="en-US" sz="2200" dirty="0"/>
              <a:t>This brings us to the </a:t>
            </a:r>
            <a:r>
              <a:rPr lang="en-US" sz="2200" u="sng" dirty="0"/>
              <a:t>fifth</a:t>
            </a:r>
            <a:r>
              <a:rPr lang="en-US" sz="2200" dirty="0"/>
              <a:t> principle, which is to harvest.  This is not our business.  According to First Corinthians 3:6, while others may “plant” and “water”, it is God, and Him only, who gives the “increase”(KJV).  </a:t>
            </a:r>
          </a:p>
          <a:p>
            <a:pPr marL="457200" indent="-457200">
              <a:buFont typeface="+mj-lt"/>
              <a:buAutoNum type="arabicPeriod" startAt="5"/>
            </a:pPr>
            <a:r>
              <a:rPr lang="en-US" sz="2200" dirty="0"/>
              <a:t>The </a:t>
            </a:r>
            <a:r>
              <a:rPr lang="en-US" sz="2200" u="sng" dirty="0"/>
              <a:t>sixth</a:t>
            </a:r>
            <a:r>
              <a:rPr lang="en-US" sz="2200" dirty="0"/>
              <a:t> and final principle is multiplication through biblical discipleship.  Too often the church sees discipleship as merely passing on information . . . teaching new converts how to read the Bible, about baptism, becoming a good church member, etc.  While all of that is important, at this point the key to genuine discipleship is to help the new convert to become a multiplying evangelistic disciple maker.  </a:t>
            </a:r>
          </a:p>
          <a:p>
            <a:pPr marL="457200" indent="-457200">
              <a:buFont typeface="+mj-lt"/>
              <a:buAutoNum type="arabicPeriod" startAt="5"/>
            </a:pPr>
            <a:endParaRPr lang="en-US" sz="2200" dirty="0"/>
          </a:p>
        </p:txBody>
      </p:sp>
    </p:spTree>
    <p:extLst>
      <p:ext uri="{BB962C8B-B14F-4D97-AF65-F5344CB8AC3E}">
        <p14:creationId xmlns:p14="http://schemas.microsoft.com/office/powerpoint/2010/main" val="419059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1101" y="497688"/>
            <a:ext cx="9727082" cy="806456"/>
          </a:xfrm>
        </p:spPr>
        <p:txBody>
          <a:bodyPr>
            <a:noAutofit/>
          </a:bodyPr>
          <a:lstStyle/>
          <a:p>
            <a:r>
              <a:rPr lang="en-US" sz="3800" b="1" i="1" dirty="0"/>
              <a:t>FIVE COMMON MYTHS ABOUT </a:t>
            </a:r>
            <a:br>
              <a:rPr lang="en-US" sz="3800" b="1" i="1" dirty="0"/>
            </a:br>
            <a:r>
              <a:rPr lang="en-US" sz="3800" b="1" i="1" dirty="0"/>
              <a:t>SERVANTHOOD EVANGELISM </a:t>
            </a:r>
            <a:endParaRPr lang="en-US" sz="3800" dirty="0"/>
          </a:p>
        </p:txBody>
      </p:sp>
      <p:sp>
        <p:nvSpPr>
          <p:cNvPr id="3" name="Content Placeholder 2"/>
          <p:cNvSpPr>
            <a:spLocks noGrp="1"/>
          </p:cNvSpPr>
          <p:nvPr>
            <p:ph idx="1"/>
          </p:nvPr>
        </p:nvSpPr>
        <p:spPr>
          <a:xfrm>
            <a:off x="1136130" y="1944350"/>
            <a:ext cx="10016552" cy="4362138"/>
          </a:xfrm>
        </p:spPr>
        <p:txBody>
          <a:bodyPr>
            <a:noAutofit/>
          </a:bodyPr>
          <a:lstStyle/>
          <a:p>
            <a:pPr marL="0" indent="0">
              <a:buNone/>
            </a:pPr>
            <a:r>
              <a:rPr lang="en-US" sz="2200" dirty="0"/>
              <a:t>Like anything else, there are always misunderstandings or “myths” about any approach to evangelism.  Most of us have certain comfort zones that feel good to us in ministry. </a:t>
            </a:r>
          </a:p>
          <a:p>
            <a:pPr marL="457200" lvl="0" indent="-457200">
              <a:buFont typeface="+mj-lt"/>
              <a:buAutoNum type="arabicPeriod"/>
            </a:pPr>
            <a:r>
              <a:rPr lang="en-US" dirty="0"/>
              <a:t>It is a myth to assume that Servanthood Evangelism is not “authentic” evangelism.</a:t>
            </a:r>
          </a:p>
          <a:p>
            <a:pPr marL="457200" lvl="0" indent="-457200">
              <a:buFont typeface="+mj-lt"/>
              <a:buAutoNum type="arabicPeriod"/>
            </a:pPr>
            <a:r>
              <a:rPr lang="en-US" dirty="0"/>
              <a:t>It is a myth to assume that Servanthood Evangelism is just another program.</a:t>
            </a:r>
          </a:p>
          <a:p>
            <a:pPr marL="457200" lvl="0" indent="-457200">
              <a:buFont typeface="+mj-lt"/>
              <a:buAutoNum type="arabicPeriod"/>
            </a:pPr>
            <a:r>
              <a:rPr lang="en-US" dirty="0"/>
              <a:t>It is a myth to assume that Servanthood Evangelism is the only type of evangelism a church needs to practice.</a:t>
            </a:r>
          </a:p>
          <a:p>
            <a:pPr marL="457200" lvl="0" indent="-457200">
              <a:buFont typeface="+mj-lt"/>
              <a:buAutoNum type="arabicPeriod"/>
            </a:pPr>
            <a:r>
              <a:rPr lang="en-US" dirty="0"/>
              <a:t>It is a myth to assume that Servanthood Evangelism requires too many people and is too expensive, thus it is not effective in smaller congregations.</a:t>
            </a:r>
          </a:p>
          <a:p>
            <a:pPr marL="457200" lvl="0" indent="-457200">
              <a:buFont typeface="+mj-lt"/>
              <a:buAutoNum type="arabicPeriod"/>
            </a:pPr>
            <a:r>
              <a:rPr lang="en-US" dirty="0"/>
              <a:t>It is a myth to assume that Servanthood Evangelism only works in poor communities.</a:t>
            </a:r>
          </a:p>
        </p:txBody>
      </p:sp>
    </p:spTree>
    <p:extLst>
      <p:ext uri="{BB962C8B-B14F-4D97-AF65-F5344CB8AC3E}">
        <p14:creationId xmlns:p14="http://schemas.microsoft.com/office/powerpoint/2010/main" val="2099238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6091" y="497688"/>
            <a:ext cx="9404723" cy="1400530"/>
          </a:xfrm>
        </p:spPr>
        <p:txBody>
          <a:bodyPr>
            <a:noAutofit/>
          </a:bodyPr>
          <a:lstStyle/>
          <a:p>
            <a:r>
              <a:rPr lang="en-US" sz="3800" b="1" i="1" dirty="0"/>
              <a:t>FOUNDATIONAL PRINCIPLES FOR SERVANTHOOD EVANGELISM</a:t>
            </a:r>
            <a:r>
              <a:rPr lang="en-US" sz="3800" dirty="0"/>
              <a:t> </a:t>
            </a:r>
          </a:p>
        </p:txBody>
      </p:sp>
      <p:sp>
        <p:nvSpPr>
          <p:cNvPr id="3" name="Content Placeholder 2"/>
          <p:cNvSpPr>
            <a:spLocks noGrp="1"/>
          </p:cNvSpPr>
          <p:nvPr>
            <p:ph idx="1"/>
          </p:nvPr>
        </p:nvSpPr>
        <p:spPr>
          <a:xfrm>
            <a:off x="1134273" y="1974330"/>
            <a:ext cx="9958448" cy="4195481"/>
          </a:xfrm>
        </p:spPr>
        <p:txBody>
          <a:bodyPr>
            <a:normAutofit/>
          </a:bodyPr>
          <a:lstStyle/>
          <a:p>
            <a:pPr marL="0" indent="0">
              <a:buNone/>
            </a:pPr>
            <a:r>
              <a:rPr lang="en-US" sz="2200" dirty="0"/>
              <a:t>It stands to reason that anything with so much potential for good also has the potential for misuse and even harm. Therefore, three foundational principles must be expressed:</a:t>
            </a:r>
          </a:p>
          <a:p>
            <a:pPr marL="0" indent="0">
              <a:buNone/>
            </a:pPr>
            <a:endParaRPr lang="en-US" sz="2200" dirty="0"/>
          </a:p>
          <a:p>
            <a:r>
              <a:rPr lang="en-US" sz="2200" dirty="0"/>
              <a:t>Those participating must be intentionally evangelistic.</a:t>
            </a:r>
          </a:p>
          <a:p>
            <a:endParaRPr lang="en-US" sz="2200" dirty="0"/>
          </a:p>
          <a:p>
            <a:r>
              <a:rPr lang="en-US" sz="2200" dirty="0"/>
              <a:t>Those participating must genuinely care about the needs of people.</a:t>
            </a:r>
          </a:p>
          <a:p>
            <a:endParaRPr lang="en-US" sz="2200" dirty="0"/>
          </a:p>
          <a:p>
            <a:r>
              <a:rPr lang="en-US" sz="2200" dirty="0"/>
              <a:t>Eventually, those participating must be equipped as personal witnesses.</a:t>
            </a:r>
          </a:p>
          <a:p>
            <a:endParaRPr lang="en-US" sz="2200" dirty="0"/>
          </a:p>
        </p:txBody>
      </p:sp>
    </p:spTree>
    <p:extLst>
      <p:ext uri="{BB962C8B-B14F-4D97-AF65-F5344CB8AC3E}">
        <p14:creationId xmlns:p14="http://schemas.microsoft.com/office/powerpoint/2010/main" val="1103056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1101" y="497688"/>
            <a:ext cx="9404723" cy="1400530"/>
          </a:xfrm>
        </p:spPr>
        <p:txBody>
          <a:bodyPr/>
          <a:lstStyle/>
          <a:p>
            <a:r>
              <a:rPr lang="en-US" sz="3800" b="1" i="1" dirty="0"/>
              <a:t>HOW TO BEGIN SERVANTHOOD EVANGELISM </a:t>
            </a:r>
          </a:p>
        </p:txBody>
      </p:sp>
      <p:sp>
        <p:nvSpPr>
          <p:cNvPr id="3" name="Content Placeholder 2"/>
          <p:cNvSpPr>
            <a:spLocks noGrp="1"/>
          </p:cNvSpPr>
          <p:nvPr>
            <p:ph idx="1"/>
          </p:nvPr>
        </p:nvSpPr>
        <p:spPr>
          <a:xfrm>
            <a:off x="1118302" y="1977968"/>
            <a:ext cx="10109331" cy="4692655"/>
          </a:xfrm>
        </p:spPr>
        <p:txBody>
          <a:bodyPr>
            <a:noAutofit/>
          </a:bodyPr>
          <a:lstStyle/>
          <a:p>
            <a:pPr marL="0" indent="0">
              <a:buNone/>
            </a:pPr>
            <a:r>
              <a:rPr lang="en-US" dirty="0"/>
              <a:t>The following is an acrostic representing a process that will assist you and your church as you seek to implement Servanthood Evangelism:</a:t>
            </a:r>
            <a:br>
              <a:rPr lang="en-US" dirty="0"/>
            </a:br>
            <a:endParaRPr lang="en-US" dirty="0"/>
          </a:p>
          <a:p>
            <a:r>
              <a:rPr lang="en-US" b="1" dirty="0"/>
              <a:t>S:	</a:t>
            </a:r>
            <a:r>
              <a:rPr lang="en-US" b="1" i="1" dirty="0"/>
              <a:t>Seek the Father’s power and presence: </a:t>
            </a:r>
            <a:r>
              <a:rPr lang="en-US" dirty="0"/>
              <a:t>Prayer is essential to effective 				evangelism. </a:t>
            </a:r>
          </a:p>
          <a:p>
            <a:r>
              <a:rPr lang="en-US" b="1" dirty="0"/>
              <a:t>E:	</a:t>
            </a:r>
            <a:r>
              <a:rPr lang="en-US" b="1" i="1" dirty="0"/>
              <a:t>Enlist the people: </a:t>
            </a:r>
            <a:r>
              <a:rPr lang="en-US" dirty="0"/>
              <a:t>Personally enlist as many experienced soul-winners as 			possible to participate </a:t>
            </a:r>
          </a:p>
          <a:p>
            <a:r>
              <a:rPr lang="en-US" b="1" dirty="0"/>
              <a:t>R:	</a:t>
            </a:r>
            <a:r>
              <a:rPr lang="en-US" b="1" i="1" dirty="0"/>
              <a:t>Resource: </a:t>
            </a:r>
            <a:r>
              <a:rPr lang="en-US" dirty="0"/>
              <a:t>One of the strengths of Servanthood Evangelism is that many of the 		projects usually do not require a large amount of financial resources. </a:t>
            </a:r>
          </a:p>
          <a:p>
            <a:r>
              <a:rPr lang="en-US" b="1" dirty="0"/>
              <a:t>V:	</a:t>
            </a:r>
            <a:r>
              <a:rPr lang="en-US" b="1" i="1" dirty="0"/>
              <a:t>Vacate the church: </a:t>
            </a:r>
            <a:r>
              <a:rPr lang="en-US" dirty="0"/>
              <a:t>It is time to “vacate” the church walls and “invade” the 			community to share the wonderful love of Jesus.  </a:t>
            </a:r>
          </a:p>
          <a:p>
            <a:r>
              <a:rPr lang="en-US" b="1" dirty="0"/>
              <a:t>E:	</a:t>
            </a:r>
            <a:r>
              <a:rPr lang="en-US" b="1" i="1" dirty="0"/>
              <a:t>Evaluate: </a:t>
            </a:r>
            <a:r>
              <a:rPr lang="en-US" dirty="0"/>
              <a:t>After a time of participation, always plan to have a reporting period for 		evaluation. </a:t>
            </a:r>
          </a:p>
        </p:txBody>
      </p:sp>
      <p:sp>
        <p:nvSpPr>
          <p:cNvPr id="4" name="Content Placeholder 2"/>
          <p:cNvSpPr txBox="1">
            <a:spLocks/>
          </p:cNvSpPr>
          <p:nvPr/>
        </p:nvSpPr>
        <p:spPr>
          <a:xfrm>
            <a:off x="1118301" y="1977967"/>
            <a:ext cx="10109331" cy="4692655"/>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Arial" charset="0"/>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Arial" charset="0"/>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Arial" charset="0"/>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Arial" charset="0"/>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Arial" charset="0"/>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buFont typeface="Wingdings 3" charset="2"/>
              <a:buNone/>
            </a:pPr>
            <a:r>
              <a:rPr lang="en-US" dirty="0"/>
              <a:t>The following is an acrostic representing a process that will assist you and your church as you seek to implement Servanthood Evangelism:</a:t>
            </a:r>
            <a:br>
              <a:rPr lang="en-US" dirty="0"/>
            </a:br>
            <a:endParaRPr lang="en-US" dirty="0"/>
          </a:p>
          <a:p>
            <a:r>
              <a:rPr lang="en-US" b="1" dirty="0"/>
              <a:t>S:	</a:t>
            </a:r>
            <a:br>
              <a:rPr lang="en-US" b="1" i="1" dirty="0"/>
            </a:br>
            <a:endParaRPr lang="en-US" dirty="0"/>
          </a:p>
          <a:p>
            <a:r>
              <a:rPr lang="en-US" b="1" dirty="0"/>
              <a:t>E:	</a:t>
            </a:r>
            <a:br>
              <a:rPr lang="en-US" b="1" i="1" dirty="0"/>
            </a:br>
            <a:endParaRPr lang="en-US" dirty="0"/>
          </a:p>
          <a:p>
            <a:r>
              <a:rPr lang="en-US" b="1" dirty="0"/>
              <a:t>R:	</a:t>
            </a:r>
            <a:br>
              <a:rPr lang="en-US" b="1" i="1" dirty="0"/>
            </a:br>
            <a:endParaRPr lang="en-US" dirty="0"/>
          </a:p>
          <a:p>
            <a:r>
              <a:rPr lang="en-US" b="1" dirty="0"/>
              <a:t>V:	</a:t>
            </a:r>
            <a:br>
              <a:rPr lang="en-US" b="1" i="1" dirty="0"/>
            </a:br>
            <a:endParaRPr lang="en-US" dirty="0"/>
          </a:p>
          <a:p>
            <a:r>
              <a:rPr lang="en-US" b="1" dirty="0"/>
              <a:t>E:	</a:t>
            </a:r>
            <a:br>
              <a:rPr lang="en-US" b="1" i="1" dirty="0"/>
            </a:br>
            <a:endParaRPr lang="en-US" dirty="0"/>
          </a:p>
        </p:txBody>
      </p:sp>
    </p:spTree>
    <p:extLst>
      <p:ext uri="{BB962C8B-B14F-4D97-AF65-F5344CB8AC3E}">
        <p14:creationId xmlns:p14="http://schemas.microsoft.com/office/powerpoint/2010/main" val="1988292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3900" y="1477780"/>
            <a:ext cx="8825658" cy="3329581"/>
          </a:xfrm>
        </p:spPr>
        <p:txBody>
          <a:bodyPr>
            <a:normAutofit/>
          </a:bodyPr>
          <a:lstStyle/>
          <a:p>
            <a:r>
              <a:rPr lang="en-US" b="1" i="1" dirty="0"/>
              <a:t>SERVANTHOOD</a:t>
            </a:r>
            <a:br>
              <a:rPr lang="en-US" b="1" i="1" dirty="0"/>
            </a:br>
            <a:r>
              <a:rPr lang="en-US" b="1" i="1" dirty="0"/>
              <a:t>EVANGELISM</a:t>
            </a:r>
          </a:p>
        </p:txBody>
      </p:sp>
    </p:spTree>
    <p:extLst>
      <p:ext uri="{BB962C8B-B14F-4D97-AF65-F5344CB8AC3E}">
        <p14:creationId xmlns:p14="http://schemas.microsoft.com/office/powerpoint/2010/main" val="1009227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docProps/app.xml><?xml version="1.0" encoding="utf-8"?>
<Properties xmlns="http://schemas.openxmlformats.org/officeDocument/2006/extended-properties" xmlns:vt="http://schemas.openxmlformats.org/officeDocument/2006/docPropsVTypes">
  <Template>Ion</Template>
  <TotalTime>1435</TotalTime>
  <Words>1478</Words>
  <Application>Microsoft Office PowerPoint</Application>
  <PresentationFormat>Widescreen</PresentationFormat>
  <Paragraphs>88</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Wingdings 3</vt:lpstr>
      <vt:lpstr>Ion</vt:lpstr>
      <vt:lpstr>SERVANTHOOD EVANGELISM</vt:lpstr>
      <vt:lpstr>WHAT IS SERVANTHOOD EVANGELISM? </vt:lpstr>
      <vt:lpstr>WHAT IS SERVANTHOOD EVANGELISM? </vt:lpstr>
      <vt:lpstr>WHY SERVANTHOOD EVANGELISM? </vt:lpstr>
      <vt:lpstr>STRENGTHS OF SERVANTHOOD EVANGELISM </vt:lpstr>
      <vt:lpstr>STRENGTHS OF SERVANTHOOD EVANGELISM </vt:lpstr>
      <vt:lpstr>STRENGTHS OF SERVANTHOOD EVANGELISM </vt:lpstr>
      <vt:lpstr>IS SERVANTHOOD EVANGELISM BIBLICAL? </vt:lpstr>
      <vt:lpstr>HOW DO I BEGIN SERVANTHOOD EVANGELISM? </vt:lpstr>
      <vt:lpstr>HOW DO I BEGIN SERVANTHOOD EVANGELISM? </vt:lpstr>
      <vt:lpstr>HOW DO I BEGIN SERVANTHOOD EVANGELISM? </vt:lpstr>
      <vt:lpstr>HOW DO I BEGIN SERVANTHOOD EVANGELISM? </vt:lpstr>
      <vt:lpstr>FIVE COMMON MYTHS ABOUT  SERVANTHOOD EVANGELISM </vt:lpstr>
      <vt:lpstr>FOUNDATIONAL PRINCIPLES FOR SERVANTHOOD EVANGELISM </vt:lpstr>
      <vt:lpstr>HOW TO BEGIN SERVANTHOOD EVANGELISM </vt:lpstr>
      <vt:lpstr>SERVANTHOOD EVANGELISM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Servanthood Evangelism</dc:title>
  <dc:creator>Lewis, Aaron Christopher (Rawlings School of Divinity Instr)</dc:creator>
  <cp:lastModifiedBy>Kingsley Nyakagwa</cp:lastModifiedBy>
  <cp:revision>14</cp:revision>
  <dcterms:created xsi:type="dcterms:W3CDTF">2018-06-16T16:18:19Z</dcterms:created>
  <dcterms:modified xsi:type="dcterms:W3CDTF">2021-06-04T17:03:29Z</dcterms:modified>
</cp:coreProperties>
</file>