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y Cate Guman" initials="MCG" lastIdx="1" clrIdx="0">
    <p:extLst>
      <p:ext uri="{19B8F6BF-5375-455C-9EA6-DF929625EA0E}">
        <p15:presenceInfo xmlns:p15="http://schemas.microsoft.com/office/powerpoint/2012/main" userId="11c17b992cc2323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497" autoAdjust="0"/>
  </p:normalViewPr>
  <p:slideViewPr>
    <p:cSldViewPr snapToGrid="0" snapToObjects="1">
      <p:cViewPr varScale="1">
        <p:scale>
          <a:sx n="93" d="100"/>
          <a:sy n="93" d="100"/>
        </p:scale>
        <p:origin x="213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516B1B-1650-4EE5-A05C-BE538FF45245}" type="doc">
      <dgm:prSet loTypeId="urn:microsoft.com/office/officeart/2005/8/layout/vProcess5" loCatId="process" qsTypeId="urn:microsoft.com/office/officeart/2005/8/quickstyle/simple2" qsCatId="simple" csTypeId="urn:microsoft.com/office/officeart/2005/8/colors/accent0_3" csCatId="mainScheme" phldr="1"/>
      <dgm:spPr/>
      <dgm:t>
        <a:bodyPr/>
        <a:lstStyle/>
        <a:p>
          <a:endParaRPr lang="en-US"/>
        </a:p>
      </dgm:t>
    </dgm:pt>
    <dgm:pt modelId="{A02CF436-DEDD-4901-ABD6-7BECDA8A92AC}">
      <dgm:prSet custT="1"/>
      <dgm:spPr/>
      <dgm:t>
        <a:bodyPr/>
        <a:lstStyle/>
        <a:p>
          <a:r>
            <a:rPr lang="en-US" sz="2300" b="0" i="0" dirty="0">
              <a:latin typeface="Adobe Garamond Pro"/>
            </a:rPr>
            <a:t>Module 1: Week 1 -- Solution-Based, Short-Term Pastoral Counseling</a:t>
          </a:r>
          <a:endParaRPr lang="en-US" sz="2300" b="1" i="0" dirty="0">
            <a:latin typeface="Adobe Garamond Pro"/>
          </a:endParaRPr>
        </a:p>
        <a:p>
          <a:endParaRPr lang="en-US" sz="1900" dirty="0"/>
        </a:p>
      </dgm:t>
    </dgm:pt>
    <dgm:pt modelId="{ED403F17-E66E-453E-BFEB-C08510FF6668}" type="parTrans" cxnId="{14261719-6DE3-4A91-8B6B-3E67C2DB8719}">
      <dgm:prSet/>
      <dgm:spPr/>
      <dgm:t>
        <a:bodyPr/>
        <a:lstStyle/>
        <a:p>
          <a:endParaRPr lang="en-US"/>
        </a:p>
      </dgm:t>
    </dgm:pt>
    <dgm:pt modelId="{1057ECE0-9002-4481-B57C-C2ADC384007C}" type="sibTrans" cxnId="{14261719-6DE3-4A91-8B6B-3E67C2DB8719}">
      <dgm:prSet/>
      <dgm:spPr/>
      <dgm:t>
        <a:bodyPr/>
        <a:lstStyle/>
        <a:p>
          <a:endParaRPr lang="en-US"/>
        </a:p>
      </dgm:t>
    </dgm:pt>
    <dgm:pt modelId="{36E14121-05E6-4B48-A0DC-27FC295EF58E}">
      <dgm:prSet custT="1"/>
      <dgm:spPr/>
      <dgm:t>
        <a:bodyPr/>
        <a:lstStyle/>
        <a:p>
          <a:r>
            <a:rPr lang="en-US" sz="2300" b="0" i="0" dirty="0">
              <a:latin typeface="Adobe Garamond Pro"/>
            </a:rPr>
            <a:t>Module 2: Week 2 -- Biblically-Responsible, Relationally-Wise, and Ministry Savvy</a:t>
          </a:r>
          <a:endParaRPr lang="en-US" sz="2300" dirty="0">
            <a:latin typeface="Adobe Garamond Pro"/>
          </a:endParaRPr>
        </a:p>
      </dgm:t>
    </dgm:pt>
    <dgm:pt modelId="{63A2E1E8-64EB-41BE-B0B5-34192D3C6E27}" type="parTrans" cxnId="{F08DF407-BEDC-4FCF-9FC9-2E65F82360E6}">
      <dgm:prSet/>
      <dgm:spPr/>
      <dgm:t>
        <a:bodyPr/>
        <a:lstStyle/>
        <a:p>
          <a:endParaRPr lang="en-US"/>
        </a:p>
      </dgm:t>
    </dgm:pt>
    <dgm:pt modelId="{7A0F72EC-9AA9-4AA3-B5F7-D754CB91E0F7}" type="sibTrans" cxnId="{F08DF407-BEDC-4FCF-9FC9-2E65F82360E6}">
      <dgm:prSet/>
      <dgm:spPr/>
      <dgm:t>
        <a:bodyPr/>
        <a:lstStyle/>
        <a:p>
          <a:endParaRPr lang="en-US"/>
        </a:p>
      </dgm:t>
    </dgm:pt>
    <dgm:pt modelId="{48EB3D82-D9C6-41B3-BA76-69A46E9E95A0}">
      <dgm:prSet custT="1"/>
      <dgm:spPr/>
      <dgm:t>
        <a:bodyPr/>
        <a:lstStyle/>
        <a:p>
          <a:r>
            <a:rPr lang="en-US" sz="2300" b="0" i="0" dirty="0">
              <a:latin typeface="Adobe Garamond Pro"/>
            </a:rPr>
            <a:t>Module 3: Week 3 – Becoming an Effective and Efficient Pastoral Counselor</a:t>
          </a:r>
          <a:endParaRPr lang="en-US" sz="2300" dirty="0">
            <a:latin typeface="Adobe Garamond Pro"/>
          </a:endParaRPr>
        </a:p>
      </dgm:t>
    </dgm:pt>
    <dgm:pt modelId="{1067805F-99C8-4D16-92A3-186A6D97C75D}" type="parTrans" cxnId="{060B7AA0-625B-41EA-A4BB-299F7F20A525}">
      <dgm:prSet/>
      <dgm:spPr/>
      <dgm:t>
        <a:bodyPr/>
        <a:lstStyle/>
        <a:p>
          <a:endParaRPr lang="en-US"/>
        </a:p>
      </dgm:t>
    </dgm:pt>
    <dgm:pt modelId="{4B01A195-AFFD-4633-ABAE-060FF5A668AE}" type="sibTrans" cxnId="{060B7AA0-625B-41EA-A4BB-299F7F20A525}">
      <dgm:prSet/>
      <dgm:spPr/>
      <dgm:t>
        <a:bodyPr/>
        <a:lstStyle/>
        <a:p>
          <a:endParaRPr lang="en-US"/>
        </a:p>
      </dgm:t>
    </dgm:pt>
    <dgm:pt modelId="{31032567-0004-4EB8-B303-24DEF238374A}" type="pres">
      <dgm:prSet presAssocID="{0B516B1B-1650-4EE5-A05C-BE538FF45245}" presName="outerComposite" presStyleCnt="0">
        <dgm:presLayoutVars>
          <dgm:chMax val="5"/>
          <dgm:dir/>
          <dgm:resizeHandles val="exact"/>
        </dgm:presLayoutVars>
      </dgm:prSet>
      <dgm:spPr/>
      <dgm:t>
        <a:bodyPr/>
        <a:lstStyle/>
        <a:p>
          <a:endParaRPr lang="en-US"/>
        </a:p>
      </dgm:t>
    </dgm:pt>
    <dgm:pt modelId="{58EDCB80-0FE3-46D0-AB76-43BF05674DE1}" type="pres">
      <dgm:prSet presAssocID="{0B516B1B-1650-4EE5-A05C-BE538FF45245}" presName="dummyMaxCanvas" presStyleCnt="0">
        <dgm:presLayoutVars/>
      </dgm:prSet>
      <dgm:spPr/>
    </dgm:pt>
    <dgm:pt modelId="{EFD4068B-6833-41A2-A1B3-926FC2079CC1}" type="pres">
      <dgm:prSet presAssocID="{0B516B1B-1650-4EE5-A05C-BE538FF45245}" presName="ThreeNodes_1" presStyleLbl="node1" presStyleIdx="0" presStyleCnt="3">
        <dgm:presLayoutVars>
          <dgm:bulletEnabled val="1"/>
        </dgm:presLayoutVars>
      </dgm:prSet>
      <dgm:spPr/>
      <dgm:t>
        <a:bodyPr/>
        <a:lstStyle/>
        <a:p>
          <a:endParaRPr lang="en-US"/>
        </a:p>
      </dgm:t>
    </dgm:pt>
    <dgm:pt modelId="{C8F1F3F0-8852-4D14-BC5C-CE6A32869926}" type="pres">
      <dgm:prSet presAssocID="{0B516B1B-1650-4EE5-A05C-BE538FF45245}" presName="ThreeNodes_2" presStyleLbl="node1" presStyleIdx="1" presStyleCnt="3">
        <dgm:presLayoutVars>
          <dgm:bulletEnabled val="1"/>
        </dgm:presLayoutVars>
      </dgm:prSet>
      <dgm:spPr/>
      <dgm:t>
        <a:bodyPr/>
        <a:lstStyle/>
        <a:p>
          <a:endParaRPr lang="en-US"/>
        </a:p>
      </dgm:t>
    </dgm:pt>
    <dgm:pt modelId="{771BC0ED-506D-433D-A290-A16C7657207E}" type="pres">
      <dgm:prSet presAssocID="{0B516B1B-1650-4EE5-A05C-BE538FF45245}" presName="ThreeNodes_3" presStyleLbl="node1" presStyleIdx="2" presStyleCnt="3">
        <dgm:presLayoutVars>
          <dgm:bulletEnabled val="1"/>
        </dgm:presLayoutVars>
      </dgm:prSet>
      <dgm:spPr/>
      <dgm:t>
        <a:bodyPr/>
        <a:lstStyle/>
        <a:p>
          <a:endParaRPr lang="en-US"/>
        </a:p>
      </dgm:t>
    </dgm:pt>
    <dgm:pt modelId="{DF480A3C-AC09-4140-99F1-FE78D12E6645}" type="pres">
      <dgm:prSet presAssocID="{0B516B1B-1650-4EE5-A05C-BE538FF45245}" presName="ThreeConn_1-2" presStyleLbl="fgAccFollowNode1" presStyleIdx="0" presStyleCnt="2">
        <dgm:presLayoutVars>
          <dgm:bulletEnabled val="1"/>
        </dgm:presLayoutVars>
      </dgm:prSet>
      <dgm:spPr/>
      <dgm:t>
        <a:bodyPr/>
        <a:lstStyle/>
        <a:p>
          <a:endParaRPr lang="en-US"/>
        </a:p>
      </dgm:t>
    </dgm:pt>
    <dgm:pt modelId="{AE835EEC-D33B-4287-A02B-030F43012300}" type="pres">
      <dgm:prSet presAssocID="{0B516B1B-1650-4EE5-A05C-BE538FF45245}" presName="ThreeConn_2-3" presStyleLbl="fgAccFollowNode1" presStyleIdx="1" presStyleCnt="2">
        <dgm:presLayoutVars>
          <dgm:bulletEnabled val="1"/>
        </dgm:presLayoutVars>
      </dgm:prSet>
      <dgm:spPr/>
      <dgm:t>
        <a:bodyPr/>
        <a:lstStyle/>
        <a:p>
          <a:endParaRPr lang="en-US"/>
        </a:p>
      </dgm:t>
    </dgm:pt>
    <dgm:pt modelId="{F7E54D7B-A8C2-4103-9556-D6B6C2D2FE42}" type="pres">
      <dgm:prSet presAssocID="{0B516B1B-1650-4EE5-A05C-BE538FF45245}" presName="ThreeNodes_1_text" presStyleLbl="node1" presStyleIdx="2" presStyleCnt="3">
        <dgm:presLayoutVars>
          <dgm:bulletEnabled val="1"/>
        </dgm:presLayoutVars>
      </dgm:prSet>
      <dgm:spPr/>
      <dgm:t>
        <a:bodyPr/>
        <a:lstStyle/>
        <a:p>
          <a:endParaRPr lang="en-US"/>
        </a:p>
      </dgm:t>
    </dgm:pt>
    <dgm:pt modelId="{56C692C1-74C7-4E26-8317-99158664210B}" type="pres">
      <dgm:prSet presAssocID="{0B516B1B-1650-4EE5-A05C-BE538FF45245}" presName="ThreeNodes_2_text" presStyleLbl="node1" presStyleIdx="2" presStyleCnt="3">
        <dgm:presLayoutVars>
          <dgm:bulletEnabled val="1"/>
        </dgm:presLayoutVars>
      </dgm:prSet>
      <dgm:spPr/>
      <dgm:t>
        <a:bodyPr/>
        <a:lstStyle/>
        <a:p>
          <a:endParaRPr lang="en-US"/>
        </a:p>
      </dgm:t>
    </dgm:pt>
    <dgm:pt modelId="{44C5F822-259F-4A0B-8BE6-87FA89C378F6}" type="pres">
      <dgm:prSet presAssocID="{0B516B1B-1650-4EE5-A05C-BE538FF45245}" presName="ThreeNodes_3_text" presStyleLbl="node1" presStyleIdx="2" presStyleCnt="3">
        <dgm:presLayoutVars>
          <dgm:bulletEnabled val="1"/>
        </dgm:presLayoutVars>
      </dgm:prSet>
      <dgm:spPr/>
      <dgm:t>
        <a:bodyPr/>
        <a:lstStyle/>
        <a:p>
          <a:endParaRPr lang="en-US"/>
        </a:p>
      </dgm:t>
    </dgm:pt>
  </dgm:ptLst>
  <dgm:cxnLst>
    <dgm:cxn modelId="{060B7AA0-625B-41EA-A4BB-299F7F20A525}" srcId="{0B516B1B-1650-4EE5-A05C-BE538FF45245}" destId="{48EB3D82-D9C6-41B3-BA76-69A46E9E95A0}" srcOrd="2" destOrd="0" parTransId="{1067805F-99C8-4D16-92A3-186A6D97C75D}" sibTransId="{4B01A195-AFFD-4633-ABAE-060FF5A668AE}"/>
    <dgm:cxn modelId="{E9038C1D-D4B0-4466-97AC-A39FC2F9F439}" type="presOf" srcId="{0B516B1B-1650-4EE5-A05C-BE538FF45245}" destId="{31032567-0004-4EB8-B303-24DEF238374A}" srcOrd="0" destOrd="0" presId="urn:microsoft.com/office/officeart/2005/8/layout/vProcess5"/>
    <dgm:cxn modelId="{ECB8E373-4231-47B2-B0D7-8CF06C1FECF2}" type="presOf" srcId="{7A0F72EC-9AA9-4AA3-B5F7-D754CB91E0F7}" destId="{AE835EEC-D33B-4287-A02B-030F43012300}" srcOrd="0" destOrd="0" presId="urn:microsoft.com/office/officeart/2005/8/layout/vProcess5"/>
    <dgm:cxn modelId="{F08DF407-BEDC-4FCF-9FC9-2E65F82360E6}" srcId="{0B516B1B-1650-4EE5-A05C-BE538FF45245}" destId="{36E14121-05E6-4B48-A0DC-27FC295EF58E}" srcOrd="1" destOrd="0" parTransId="{63A2E1E8-64EB-41BE-B0B5-34192D3C6E27}" sibTransId="{7A0F72EC-9AA9-4AA3-B5F7-D754CB91E0F7}"/>
    <dgm:cxn modelId="{14261719-6DE3-4A91-8B6B-3E67C2DB8719}" srcId="{0B516B1B-1650-4EE5-A05C-BE538FF45245}" destId="{A02CF436-DEDD-4901-ABD6-7BECDA8A92AC}" srcOrd="0" destOrd="0" parTransId="{ED403F17-E66E-453E-BFEB-C08510FF6668}" sibTransId="{1057ECE0-9002-4481-B57C-C2ADC384007C}"/>
    <dgm:cxn modelId="{84EDD522-A86E-4EE7-A1E5-22062B809E94}" type="presOf" srcId="{1057ECE0-9002-4481-B57C-C2ADC384007C}" destId="{DF480A3C-AC09-4140-99F1-FE78D12E6645}" srcOrd="0" destOrd="0" presId="urn:microsoft.com/office/officeart/2005/8/layout/vProcess5"/>
    <dgm:cxn modelId="{F734F6CC-0A03-415D-8223-069217C8E033}" type="presOf" srcId="{36E14121-05E6-4B48-A0DC-27FC295EF58E}" destId="{C8F1F3F0-8852-4D14-BC5C-CE6A32869926}" srcOrd="0" destOrd="0" presId="urn:microsoft.com/office/officeart/2005/8/layout/vProcess5"/>
    <dgm:cxn modelId="{D2592155-9445-4077-8C93-77CCBE37E08F}" type="presOf" srcId="{A02CF436-DEDD-4901-ABD6-7BECDA8A92AC}" destId="{F7E54D7B-A8C2-4103-9556-D6B6C2D2FE42}" srcOrd="1" destOrd="0" presId="urn:microsoft.com/office/officeart/2005/8/layout/vProcess5"/>
    <dgm:cxn modelId="{ABF7B627-6B53-46AF-8C7B-234D32C50C5B}" type="presOf" srcId="{48EB3D82-D9C6-41B3-BA76-69A46E9E95A0}" destId="{44C5F822-259F-4A0B-8BE6-87FA89C378F6}" srcOrd="1" destOrd="0" presId="urn:microsoft.com/office/officeart/2005/8/layout/vProcess5"/>
    <dgm:cxn modelId="{3D986541-7692-45C1-B7CA-FD6ACFE0BA08}" type="presOf" srcId="{36E14121-05E6-4B48-A0DC-27FC295EF58E}" destId="{56C692C1-74C7-4E26-8317-99158664210B}" srcOrd="1" destOrd="0" presId="urn:microsoft.com/office/officeart/2005/8/layout/vProcess5"/>
    <dgm:cxn modelId="{6828A7BD-DEA6-4592-AF5A-95D862DF3AD4}" type="presOf" srcId="{A02CF436-DEDD-4901-ABD6-7BECDA8A92AC}" destId="{EFD4068B-6833-41A2-A1B3-926FC2079CC1}" srcOrd="0" destOrd="0" presId="urn:microsoft.com/office/officeart/2005/8/layout/vProcess5"/>
    <dgm:cxn modelId="{35EDB45B-9870-46BD-865E-0046AFA195D6}" type="presOf" srcId="{48EB3D82-D9C6-41B3-BA76-69A46E9E95A0}" destId="{771BC0ED-506D-433D-A290-A16C7657207E}" srcOrd="0" destOrd="0" presId="urn:microsoft.com/office/officeart/2005/8/layout/vProcess5"/>
    <dgm:cxn modelId="{4EEA6845-50A4-4241-8356-D7D694D38FD3}" type="presParOf" srcId="{31032567-0004-4EB8-B303-24DEF238374A}" destId="{58EDCB80-0FE3-46D0-AB76-43BF05674DE1}" srcOrd="0" destOrd="0" presId="urn:microsoft.com/office/officeart/2005/8/layout/vProcess5"/>
    <dgm:cxn modelId="{F0B3E3D9-D304-4EC7-BBAA-C1B2A1767221}" type="presParOf" srcId="{31032567-0004-4EB8-B303-24DEF238374A}" destId="{EFD4068B-6833-41A2-A1B3-926FC2079CC1}" srcOrd="1" destOrd="0" presId="urn:microsoft.com/office/officeart/2005/8/layout/vProcess5"/>
    <dgm:cxn modelId="{8E2ED082-4ADB-4284-8083-B23088003D41}" type="presParOf" srcId="{31032567-0004-4EB8-B303-24DEF238374A}" destId="{C8F1F3F0-8852-4D14-BC5C-CE6A32869926}" srcOrd="2" destOrd="0" presId="urn:microsoft.com/office/officeart/2005/8/layout/vProcess5"/>
    <dgm:cxn modelId="{FA17323C-BBEC-4F4F-B219-D644B1D09433}" type="presParOf" srcId="{31032567-0004-4EB8-B303-24DEF238374A}" destId="{771BC0ED-506D-433D-A290-A16C7657207E}" srcOrd="3" destOrd="0" presId="urn:microsoft.com/office/officeart/2005/8/layout/vProcess5"/>
    <dgm:cxn modelId="{8AEA4D87-2B97-4455-B34E-9A72FFDEFF84}" type="presParOf" srcId="{31032567-0004-4EB8-B303-24DEF238374A}" destId="{DF480A3C-AC09-4140-99F1-FE78D12E6645}" srcOrd="4" destOrd="0" presId="urn:microsoft.com/office/officeart/2005/8/layout/vProcess5"/>
    <dgm:cxn modelId="{ECBE4C8F-A8E2-466B-86C5-049FEBF18C6A}" type="presParOf" srcId="{31032567-0004-4EB8-B303-24DEF238374A}" destId="{AE835EEC-D33B-4287-A02B-030F43012300}" srcOrd="5" destOrd="0" presId="urn:microsoft.com/office/officeart/2005/8/layout/vProcess5"/>
    <dgm:cxn modelId="{059ECDDF-2AFA-43B0-A478-F9A57F3FBF7D}" type="presParOf" srcId="{31032567-0004-4EB8-B303-24DEF238374A}" destId="{F7E54D7B-A8C2-4103-9556-D6B6C2D2FE42}" srcOrd="6" destOrd="0" presId="urn:microsoft.com/office/officeart/2005/8/layout/vProcess5"/>
    <dgm:cxn modelId="{E56AB908-1374-4F99-AC19-E4234FC3A056}" type="presParOf" srcId="{31032567-0004-4EB8-B303-24DEF238374A}" destId="{56C692C1-74C7-4E26-8317-99158664210B}" srcOrd="7" destOrd="0" presId="urn:microsoft.com/office/officeart/2005/8/layout/vProcess5"/>
    <dgm:cxn modelId="{E005B36B-AC55-4F5B-8463-B933D148858D}" type="presParOf" srcId="{31032567-0004-4EB8-B303-24DEF238374A}" destId="{44C5F822-259F-4A0B-8BE6-87FA89C378F6}"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17A5948-96AF-4C5C-93A1-93F955CA4576}" type="doc">
      <dgm:prSet loTypeId="urn:microsoft.com/office/officeart/2005/8/layout/hierarchy1" loCatId="hierarchy" qsTypeId="urn:microsoft.com/office/officeart/2005/8/quickstyle/simple4" qsCatId="simple" csTypeId="urn:microsoft.com/office/officeart/2005/8/colors/colorful2" csCatId="colorful"/>
      <dgm:spPr/>
      <dgm:t>
        <a:bodyPr/>
        <a:lstStyle/>
        <a:p>
          <a:endParaRPr lang="en-US"/>
        </a:p>
      </dgm:t>
    </dgm:pt>
    <dgm:pt modelId="{605FDB9C-E7C4-4404-B0AC-7CB7AAC704D0}">
      <dgm:prSet custT="1"/>
      <dgm:spPr/>
      <dgm:t>
        <a:bodyPr/>
        <a:lstStyle/>
        <a:p>
          <a:r>
            <a:rPr lang="en-US" sz="2600" dirty="0">
              <a:latin typeface="Adobe Garamond Pro"/>
            </a:rPr>
            <a:t>Future-focused</a:t>
          </a:r>
          <a:r>
            <a:rPr lang="en-US" sz="2300" dirty="0"/>
            <a:t> </a:t>
          </a:r>
        </a:p>
      </dgm:t>
    </dgm:pt>
    <dgm:pt modelId="{38535C8B-644D-4AA2-A96C-F21C4047F180}" type="parTrans" cxnId="{81B5A441-3F82-42AD-B097-1675E51DC486}">
      <dgm:prSet/>
      <dgm:spPr/>
      <dgm:t>
        <a:bodyPr/>
        <a:lstStyle/>
        <a:p>
          <a:endParaRPr lang="en-US"/>
        </a:p>
      </dgm:t>
    </dgm:pt>
    <dgm:pt modelId="{B1E5614B-CC72-4704-840A-C85D91192E46}" type="sibTrans" cxnId="{81B5A441-3F82-42AD-B097-1675E51DC486}">
      <dgm:prSet/>
      <dgm:spPr/>
      <dgm:t>
        <a:bodyPr/>
        <a:lstStyle/>
        <a:p>
          <a:endParaRPr lang="en-US"/>
        </a:p>
      </dgm:t>
    </dgm:pt>
    <dgm:pt modelId="{AC06B0C2-08B4-45FB-9505-959CF76C04E5}">
      <dgm:prSet custT="1"/>
      <dgm:spPr/>
      <dgm:t>
        <a:bodyPr/>
        <a:lstStyle/>
        <a:p>
          <a:r>
            <a:rPr lang="en-US" sz="2600" dirty="0">
              <a:latin typeface="Adobe Garamond Pro"/>
            </a:rPr>
            <a:t>Goal-oriented</a:t>
          </a:r>
          <a:r>
            <a:rPr lang="en-US" sz="2300" dirty="0"/>
            <a:t> </a:t>
          </a:r>
        </a:p>
      </dgm:t>
    </dgm:pt>
    <dgm:pt modelId="{0AFDE107-B8D2-41E2-BA87-447C56B09672}" type="parTrans" cxnId="{73AED765-2916-4104-AC8A-AEE9B94B4C49}">
      <dgm:prSet/>
      <dgm:spPr/>
      <dgm:t>
        <a:bodyPr/>
        <a:lstStyle/>
        <a:p>
          <a:endParaRPr lang="en-US"/>
        </a:p>
      </dgm:t>
    </dgm:pt>
    <dgm:pt modelId="{824AECE9-D38B-43AA-B710-A5EB9C9AB355}" type="sibTrans" cxnId="{73AED765-2916-4104-AC8A-AEE9B94B4C49}">
      <dgm:prSet/>
      <dgm:spPr/>
      <dgm:t>
        <a:bodyPr/>
        <a:lstStyle/>
        <a:p>
          <a:endParaRPr lang="en-US"/>
        </a:p>
      </dgm:t>
    </dgm:pt>
    <dgm:pt modelId="{71A2CA33-BB94-40A2-AB91-481F0B92B80C}">
      <dgm:prSet custT="1"/>
      <dgm:spPr/>
      <dgm:t>
        <a:bodyPr/>
        <a:lstStyle/>
        <a:p>
          <a:r>
            <a:rPr lang="en-US" sz="2600" dirty="0">
              <a:latin typeface="Adobe Garamond Pro"/>
            </a:rPr>
            <a:t>Client-centered</a:t>
          </a:r>
          <a:r>
            <a:rPr lang="en-US" sz="2300" dirty="0"/>
            <a:t> </a:t>
          </a:r>
        </a:p>
      </dgm:t>
    </dgm:pt>
    <dgm:pt modelId="{6A7D83DC-4920-4887-A824-89A1F1347740}" type="parTrans" cxnId="{7DDADACC-640A-43BC-AC71-CEC719555982}">
      <dgm:prSet/>
      <dgm:spPr/>
      <dgm:t>
        <a:bodyPr/>
        <a:lstStyle/>
        <a:p>
          <a:endParaRPr lang="en-US"/>
        </a:p>
      </dgm:t>
    </dgm:pt>
    <dgm:pt modelId="{9440E068-9434-4240-801A-A06FC577733D}" type="sibTrans" cxnId="{7DDADACC-640A-43BC-AC71-CEC719555982}">
      <dgm:prSet/>
      <dgm:spPr/>
      <dgm:t>
        <a:bodyPr/>
        <a:lstStyle/>
        <a:p>
          <a:endParaRPr lang="en-US"/>
        </a:p>
      </dgm:t>
    </dgm:pt>
    <dgm:pt modelId="{E99A38F9-CB2B-4F0B-8A41-DB9DD8339B38}">
      <dgm:prSet custT="1"/>
      <dgm:spPr/>
      <dgm:t>
        <a:bodyPr/>
        <a:lstStyle/>
        <a:p>
          <a:r>
            <a:rPr lang="en-US" sz="2600" dirty="0">
              <a:latin typeface="Adobe Garamond Pro"/>
            </a:rPr>
            <a:t>Miracle question </a:t>
          </a:r>
        </a:p>
      </dgm:t>
    </dgm:pt>
    <dgm:pt modelId="{ADACA99C-04B4-4158-B1DC-5994C8E42963}" type="parTrans" cxnId="{E06C083A-9B03-4412-9FB4-B2878B9C5EDF}">
      <dgm:prSet/>
      <dgm:spPr/>
      <dgm:t>
        <a:bodyPr/>
        <a:lstStyle/>
        <a:p>
          <a:endParaRPr lang="en-US"/>
        </a:p>
      </dgm:t>
    </dgm:pt>
    <dgm:pt modelId="{2CC6F738-009C-4478-B928-6878526BC060}" type="sibTrans" cxnId="{E06C083A-9B03-4412-9FB4-B2878B9C5EDF}">
      <dgm:prSet/>
      <dgm:spPr/>
      <dgm:t>
        <a:bodyPr/>
        <a:lstStyle/>
        <a:p>
          <a:endParaRPr lang="en-US"/>
        </a:p>
      </dgm:t>
    </dgm:pt>
    <dgm:pt modelId="{6AD11B47-D4A2-4C84-8D99-ABFA80FDC024}">
      <dgm:prSet custT="1"/>
      <dgm:spPr/>
      <dgm:t>
        <a:bodyPr/>
        <a:lstStyle/>
        <a:p>
          <a:r>
            <a:rPr lang="en-US" sz="2600" dirty="0">
              <a:latin typeface="Adobe Garamond Pro"/>
            </a:rPr>
            <a:t>Scaling</a:t>
          </a:r>
          <a:r>
            <a:rPr lang="en-US" sz="3100" dirty="0"/>
            <a:t> </a:t>
          </a:r>
        </a:p>
      </dgm:t>
    </dgm:pt>
    <dgm:pt modelId="{F35B53B7-0525-421A-9AB8-834E5DAC8BBB}" type="parTrans" cxnId="{F55DEEF2-CB5D-45C0-8646-B5F45B96B034}">
      <dgm:prSet/>
      <dgm:spPr/>
      <dgm:t>
        <a:bodyPr/>
        <a:lstStyle/>
        <a:p>
          <a:endParaRPr lang="en-US"/>
        </a:p>
      </dgm:t>
    </dgm:pt>
    <dgm:pt modelId="{379D788D-61C6-4CB4-BC1A-F4A6B5BDF1A7}" type="sibTrans" cxnId="{F55DEEF2-CB5D-45C0-8646-B5F45B96B034}">
      <dgm:prSet/>
      <dgm:spPr/>
      <dgm:t>
        <a:bodyPr/>
        <a:lstStyle/>
        <a:p>
          <a:endParaRPr lang="en-US"/>
        </a:p>
      </dgm:t>
    </dgm:pt>
    <dgm:pt modelId="{4282419C-8490-4F8C-8D50-695FAB45AC76}" type="pres">
      <dgm:prSet presAssocID="{E17A5948-96AF-4C5C-93A1-93F955CA4576}" presName="hierChild1" presStyleCnt="0">
        <dgm:presLayoutVars>
          <dgm:chPref val="1"/>
          <dgm:dir/>
          <dgm:animOne val="branch"/>
          <dgm:animLvl val="lvl"/>
          <dgm:resizeHandles/>
        </dgm:presLayoutVars>
      </dgm:prSet>
      <dgm:spPr/>
      <dgm:t>
        <a:bodyPr/>
        <a:lstStyle/>
        <a:p>
          <a:endParaRPr lang="en-US"/>
        </a:p>
      </dgm:t>
    </dgm:pt>
    <dgm:pt modelId="{6896D18F-2F45-441C-8ED3-4B7F36CC3076}" type="pres">
      <dgm:prSet presAssocID="{605FDB9C-E7C4-4404-B0AC-7CB7AAC704D0}" presName="hierRoot1" presStyleCnt="0"/>
      <dgm:spPr/>
    </dgm:pt>
    <dgm:pt modelId="{7F12D3B6-7AE9-4838-A589-C947DE7EEAA9}" type="pres">
      <dgm:prSet presAssocID="{605FDB9C-E7C4-4404-B0AC-7CB7AAC704D0}" presName="composite" presStyleCnt="0"/>
      <dgm:spPr/>
    </dgm:pt>
    <dgm:pt modelId="{06304F7C-29C7-408C-8A34-8A106F01CF39}" type="pres">
      <dgm:prSet presAssocID="{605FDB9C-E7C4-4404-B0AC-7CB7AAC704D0}" presName="background" presStyleLbl="node0" presStyleIdx="0" presStyleCnt="5"/>
      <dgm:spPr/>
    </dgm:pt>
    <dgm:pt modelId="{863A75D4-04BD-40F7-9B90-ABEF9C2C1217}" type="pres">
      <dgm:prSet presAssocID="{605FDB9C-E7C4-4404-B0AC-7CB7AAC704D0}" presName="text" presStyleLbl="fgAcc0" presStyleIdx="0" presStyleCnt="5">
        <dgm:presLayoutVars>
          <dgm:chPref val="3"/>
        </dgm:presLayoutVars>
      </dgm:prSet>
      <dgm:spPr/>
      <dgm:t>
        <a:bodyPr/>
        <a:lstStyle/>
        <a:p>
          <a:endParaRPr lang="en-US"/>
        </a:p>
      </dgm:t>
    </dgm:pt>
    <dgm:pt modelId="{5E400EB1-FCC5-411A-96F4-D5A1E713C401}" type="pres">
      <dgm:prSet presAssocID="{605FDB9C-E7C4-4404-B0AC-7CB7AAC704D0}" presName="hierChild2" presStyleCnt="0"/>
      <dgm:spPr/>
    </dgm:pt>
    <dgm:pt modelId="{2CCF9914-6301-4CE4-8ECE-F6C21F5529E8}" type="pres">
      <dgm:prSet presAssocID="{AC06B0C2-08B4-45FB-9505-959CF76C04E5}" presName="hierRoot1" presStyleCnt="0"/>
      <dgm:spPr/>
    </dgm:pt>
    <dgm:pt modelId="{A50640F0-974D-4BDD-BF67-098346FF0264}" type="pres">
      <dgm:prSet presAssocID="{AC06B0C2-08B4-45FB-9505-959CF76C04E5}" presName="composite" presStyleCnt="0"/>
      <dgm:spPr/>
    </dgm:pt>
    <dgm:pt modelId="{718DD2F0-E1F4-4A94-9E80-1A23F700C886}" type="pres">
      <dgm:prSet presAssocID="{AC06B0C2-08B4-45FB-9505-959CF76C04E5}" presName="background" presStyleLbl="node0" presStyleIdx="1" presStyleCnt="5"/>
      <dgm:spPr/>
    </dgm:pt>
    <dgm:pt modelId="{B5AD72EE-928C-4693-B272-A0A63CD132C1}" type="pres">
      <dgm:prSet presAssocID="{AC06B0C2-08B4-45FB-9505-959CF76C04E5}" presName="text" presStyleLbl="fgAcc0" presStyleIdx="1" presStyleCnt="5">
        <dgm:presLayoutVars>
          <dgm:chPref val="3"/>
        </dgm:presLayoutVars>
      </dgm:prSet>
      <dgm:spPr/>
      <dgm:t>
        <a:bodyPr/>
        <a:lstStyle/>
        <a:p>
          <a:endParaRPr lang="en-US"/>
        </a:p>
      </dgm:t>
    </dgm:pt>
    <dgm:pt modelId="{62817487-6F0B-4EE5-86F6-FCB857FAF942}" type="pres">
      <dgm:prSet presAssocID="{AC06B0C2-08B4-45FB-9505-959CF76C04E5}" presName="hierChild2" presStyleCnt="0"/>
      <dgm:spPr/>
    </dgm:pt>
    <dgm:pt modelId="{34A7C64E-71B6-4D85-9A97-72EDADA1834E}" type="pres">
      <dgm:prSet presAssocID="{71A2CA33-BB94-40A2-AB91-481F0B92B80C}" presName="hierRoot1" presStyleCnt="0"/>
      <dgm:spPr/>
    </dgm:pt>
    <dgm:pt modelId="{F53C45C3-122C-45A4-B946-5FD6AC5B5A55}" type="pres">
      <dgm:prSet presAssocID="{71A2CA33-BB94-40A2-AB91-481F0B92B80C}" presName="composite" presStyleCnt="0"/>
      <dgm:spPr/>
    </dgm:pt>
    <dgm:pt modelId="{3CF42E9D-47F2-4157-A060-F46A963BC5AC}" type="pres">
      <dgm:prSet presAssocID="{71A2CA33-BB94-40A2-AB91-481F0B92B80C}" presName="background" presStyleLbl="node0" presStyleIdx="2" presStyleCnt="5"/>
      <dgm:spPr/>
    </dgm:pt>
    <dgm:pt modelId="{2C64909A-9D1E-42F2-A3A5-896942CEDF2A}" type="pres">
      <dgm:prSet presAssocID="{71A2CA33-BB94-40A2-AB91-481F0B92B80C}" presName="text" presStyleLbl="fgAcc0" presStyleIdx="2" presStyleCnt="5" custLinFactNeighborX="5556" custLinFactNeighborY="8427">
        <dgm:presLayoutVars>
          <dgm:chPref val="3"/>
        </dgm:presLayoutVars>
      </dgm:prSet>
      <dgm:spPr/>
      <dgm:t>
        <a:bodyPr/>
        <a:lstStyle/>
        <a:p>
          <a:endParaRPr lang="en-US"/>
        </a:p>
      </dgm:t>
    </dgm:pt>
    <dgm:pt modelId="{05089755-566D-4651-952D-D2BAC003C614}" type="pres">
      <dgm:prSet presAssocID="{71A2CA33-BB94-40A2-AB91-481F0B92B80C}" presName="hierChild2" presStyleCnt="0"/>
      <dgm:spPr/>
    </dgm:pt>
    <dgm:pt modelId="{D8CEF28A-BBD8-4CDB-B8D5-E0EA52B0F4EE}" type="pres">
      <dgm:prSet presAssocID="{E99A38F9-CB2B-4F0B-8A41-DB9DD8339B38}" presName="hierRoot1" presStyleCnt="0"/>
      <dgm:spPr/>
    </dgm:pt>
    <dgm:pt modelId="{EB3DB6E4-9E0C-46C2-963A-78C11EEF3E00}" type="pres">
      <dgm:prSet presAssocID="{E99A38F9-CB2B-4F0B-8A41-DB9DD8339B38}" presName="composite" presStyleCnt="0"/>
      <dgm:spPr/>
    </dgm:pt>
    <dgm:pt modelId="{457122D8-B297-4D86-BC73-135BFD851C46}" type="pres">
      <dgm:prSet presAssocID="{E99A38F9-CB2B-4F0B-8A41-DB9DD8339B38}" presName="background" presStyleLbl="node0" presStyleIdx="3" presStyleCnt="5"/>
      <dgm:spPr/>
    </dgm:pt>
    <dgm:pt modelId="{1B8A23C9-24DA-465B-B1EC-941E27E3BF67}" type="pres">
      <dgm:prSet presAssocID="{E99A38F9-CB2B-4F0B-8A41-DB9DD8339B38}" presName="text" presStyleLbl="fgAcc0" presStyleIdx="3" presStyleCnt="5">
        <dgm:presLayoutVars>
          <dgm:chPref val="3"/>
        </dgm:presLayoutVars>
      </dgm:prSet>
      <dgm:spPr/>
      <dgm:t>
        <a:bodyPr/>
        <a:lstStyle/>
        <a:p>
          <a:endParaRPr lang="en-US"/>
        </a:p>
      </dgm:t>
    </dgm:pt>
    <dgm:pt modelId="{6B5B865E-ECAD-4F6E-BA06-CF25F061CCB3}" type="pres">
      <dgm:prSet presAssocID="{E99A38F9-CB2B-4F0B-8A41-DB9DD8339B38}" presName="hierChild2" presStyleCnt="0"/>
      <dgm:spPr/>
    </dgm:pt>
    <dgm:pt modelId="{76C6B2D4-7C03-4A1E-8754-DBD7BB09AB6D}" type="pres">
      <dgm:prSet presAssocID="{6AD11B47-D4A2-4C84-8D99-ABFA80FDC024}" presName="hierRoot1" presStyleCnt="0"/>
      <dgm:spPr/>
    </dgm:pt>
    <dgm:pt modelId="{D01F73D2-3A66-4680-BADD-C28E2E7B1919}" type="pres">
      <dgm:prSet presAssocID="{6AD11B47-D4A2-4C84-8D99-ABFA80FDC024}" presName="composite" presStyleCnt="0"/>
      <dgm:spPr/>
    </dgm:pt>
    <dgm:pt modelId="{A5D951C7-E313-493C-9689-0D328CC7544C}" type="pres">
      <dgm:prSet presAssocID="{6AD11B47-D4A2-4C84-8D99-ABFA80FDC024}" presName="background" presStyleLbl="node0" presStyleIdx="4" presStyleCnt="5"/>
      <dgm:spPr/>
    </dgm:pt>
    <dgm:pt modelId="{EB385CB6-5990-445A-9FA2-0C9CFA3A2782}" type="pres">
      <dgm:prSet presAssocID="{6AD11B47-D4A2-4C84-8D99-ABFA80FDC024}" presName="text" presStyleLbl="fgAcc0" presStyleIdx="4" presStyleCnt="5">
        <dgm:presLayoutVars>
          <dgm:chPref val="3"/>
        </dgm:presLayoutVars>
      </dgm:prSet>
      <dgm:spPr/>
      <dgm:t>
        <a:bodyPr/>
        <a:lstStyle/>
        <a:p>
          <a:endParaRPr lang="en-US"/>
        </a:p>
      </dgm:t>
    </dgm:pt>
    <dgm:pt modelId="{5D025C9B-FF31-4EF6-9D0A-E6F3AA76289B}" type="pres">
      <dgm:prSet presAssocID="{6AD11B47-D4A2-4C84-8D99-ABFA80FDC024}" presName="hierChild2" presStyleCnt="0"/>
      <dgm:spPr/>
    </dgm:pt>
  </dgm:ptLst>
  <dgm:cxnLst>
    <dgm:cxn modelId="{7DDADACC-640A-43BC-AC71-CEC719555982}" srcId="{E17A5948-96AF-4C5C-93A1-93F955CA4576}" destId="{71A2CA33-BB94-40A2-AB91-481F0B92B80C}" srcOrd="2" destOrd="0" parTransId="{6A7D83DC-4920-4887-A824-89A1F1347740}" sibTransId="{9440E068-9434-4240-801A-A06FC577733D}"/>
    <dgm:cxn modelId="{9A282BB8-9DB3-405F-BF01-2C8B2BA04556}" type="presOf" srcId="{AC06B0C2-08B4-45FB-9505-959CF76C04E5}" destId="{B5AD72EE-928C-4693-B272-A0A63CD132C1}" srcOrd="0" destOrd="0" presId="urn:microsoft.com/office/officeart/2005/8/layout/hierarchy1"/>
    <dgm:cxn modelId="{067A5AF4-8C5B-427C-BA9A-6F345CFE0932}" type="presOf" srcId="{605FDB9C-E7C4-4404-B0AC-7CB7AAC704D0}" destId="{863A75D4-04BD-40F7-9B90-ABEF9C2C1217}" srcOrd="0" destOrd="0" presId="urn:microsoft.com/office/officeart/2005/8/layout/hierarchy1"/>
    <dgm:cxn modelId="{29AD91A1-BAC7-4C83-B698-9BA82237C3B3}" type="presOf" srcId="{71A2CA33-BB94-40A2-AB91-481F0B92B80C}" destId="{2C64909A-9D1E-42F2-A3A5-896942CEDF2A}" srcOrd="0" destOrd="0" presId="urn:microsoft.com/office/officeart/2005/8/layout/hierarchy1"/>
    <dgm:cxn modelId="{A83AB484-5929-4ACF-B7B1-F650F79BD0F5}" type="presOf" srcId="{6AD11B47-D4A2-4C84-8D99-ABFA80FDC024}" destId="{EB385CB6-5990-445A-9FA2-0C9CFA3A2782}" srcOrd="0" destOrd="0" presId="urn:microsoft.com/office/officeart/2005/8/layout/hierarchy1"/>
    <dgm:cxn modelId="{E06C083A-9B03-4412-9FB4-B2878B9C5EDF}" srcId="{E17A5948-96AF-4C5C-93A1-93F955CA4576}" destId="{E99A38F9-CB2B-4F0B-8A41-DB9DD8339B38}" srcOrd="3" destOrd="0" parTransId="{ADACA99C-04B4-4158-B1DC-5994C8E42963}" sibTransId="{2CC6F738-009C-4478-B928-6878526BC060}"/>
    <dgm:cxn modelId="{81B5A441-3F82-42AD-B097-1675E51DC486}" srcId="{E17A5948-96AF-4C5C-93A1-93F955CA4576}" destId="{605FDB9C-E7C4-4404-B0AC-7CB7AAC704D0}" srcOrd="0" destOrd="0" parTransId="{38535C8B-644D-4AA2-A96C-F21C4047F180}" sibTransId="{B1E5614B-CC72-4704-840A-C85D91192E46}"/>
    <dgm:cxn modelId="{73AED765-2916-4104-AC8A-AEE9B94B4C49}" srcId="{E17A5948-96AF-4C5C-93A1-93F955CA4576}" destId="{AC06B0C2-08B4-45FB-9505-959CF76C04E5}" srcOrd="1" destOrd="0" parTransId="{0AFDE107-B8D2-41E2-BA87-447C56B09672}" sibTransId="{824AECE9-D38B-43AA-B710-A5EB9C9AB355}"/>
    <dgm:cxn modelId="{49F01B78-754A-459D-BDAF-89D002DF4E7E}" type="presOf" srcId="{E99A38F9-CB2B-4F0B-8A41-DB9DD8339B38}" destId="{1B8A23C9-24DA-465B-B1EC-941E27E3BF67}" srcOrd="0" destOrd="0" presId="urn:microsoft.com/office/officeart/2005/8/layout/hierarchy1"/>
    <dgm:cxn modelId="{838CC85E-7C44-47E6-BF03-E493DEBD8DC8}" type="presOf" srcId="{E17A5948-96AF-4C5C-93A1-93F955CA4576}" destId="{4282419C-8490-4F8C-8D50-695FAB45AC76}" srcOrd="0" destOrd="0" presId="urn:microsoft.com/office/officeart/2005/8/layout/hierarchy1"/>
    <dgm:cxn modelId="{F55DEEF2-CB5D-45C0-8646-B5F45B96B034}" srcId="{E17A5948-96AF-4C5C-93A1-93F955CA4576}" destId="{6AD11B47-D4A2-4C84-8D99-ABFA80FDC024}" srcOrd="4" destOrd="0" parTransId="{F35B53B7-0525-421A-9AB8-834E5DAC8BBB}" sibTransId="{379D788D-61C6-4CB4-BC1A-F4A6B5BDF1A7}"/>
    <dgm:cxn modelId="{20F4A386-9266-41CA-8F91-6ED7CE534683}" type="presParOf" srcId="{4282419C-8490-4F8C-8D50-695FAB45AC76}" destId="{6896D18F-2F45-441C-8ED3-4B7F36CC3076}" srcOrd="0" destOrd="0" presId="urn:microsoft.com/office/officeart/2005/8/layout/hierarchy1"/>
    <dgm:cxn modelId="{50CF7A37-61E6-435D-98D9-EE27174F1283}" type="presParOf" srcId="{6896D18F-2F45-441C-8ED3-4B7F36CC3076}" destId="{7F12D3B6-7AE9-4838-A589-C947DE7EEAA9}" srcOrd="0" destOrd="0" presId="urn:microsoft.com/office/officeart/2005/8/layout/hierarchy1"/>
    <dgm:cxn modelId="{125174AE-1E71-4D82-B56F-3FAE564EFADA}" type="presParOf" srcId="{7F12D3B6-7AE9-4838-A589-C947DE7EEAA9}" destId="{06304F7C-29C7-408C-8A34-8A106F01CF39}" srcOrd="0" destOrd="0" presId="urn:microsoft.com/office/officeart/2005/8/layout/hierarchy1"/>
    <dgm:cxn modelId="{868A7785-891E-427B-BA1D-1C2A633601E8}" type="presParOf" srcId="{7F12D3B6-7AE9-4838-A589-C947DE7EEAA9}" destId="{863A75D4-04BD-40F7-9B90-ABEF9C2C1217}" srcOrd="1" destOrd="0" presId="urn:microsoft.com/office/officeart/2005/8/layout/hierarchy1"/>
    <dgm:cxn modelId="{C33144A0-F1CB-4080-B1CE-7D32A2A17AC3}" type="presParOf" srcId="{6896D18F-2F45-441C-8ED3-4B7F36CC3076}" destId="{5E400EB1-FCC5-411A-96F4-D5A1E713C401}" srcOrd="1" destOrd="0" presId="urn:microsoft.com/office/officeart/2005/8/layout/hierarchy1"/>
    <dgm:cxn modelId="{EDBB4BB7-533E-4B93-B75F-925156648771}" type="presParOf" srcId="{4282419C-8490-4F8C-8D50-695FAB45AC76}" destId="{2CCF9914-6301-4CE4-8ECE-F6C21F5529E8}" srcOrd="1" destOrd="0" presId="urn:microsoft.com/office/officeart/2005/8/layout/hierarchy1"/>
    <dgm:cxn modelId="{2228807C-4510-414C-9BC3-BC144EEC5728}" type="presParOf" srcId="{2CCF9914-6301-4CE4-8ECE-F6C21F5529E8}" destId="{A50640F0-974D-4BDD-BF67-098346FF0264}" srcOrd="0" destOrd="0" presId="urn:microsoft.com/office/officeart/2005/8/layout/hierarchy1"/>
    <dgm:cxn modelId="{57C5D354-52F8-42E6-B507-9B691C07761D}" type="presParOf" srcId="{A50640F0-974D-4BDD-BF67-098346FF0264}" destId="{718DD2F0-E1F4-4A94-9E80-1A23F700C886}" srcOrd="0" destOrd="0" presId="urn:microsoft.com/office/officeart/2005/8/layout/hierarchy1"/>
    <dgm:cxn modelId="{98F16E4D-B1CF-4DCE-82D9-D730FD14D665}" type="presParOf" srcId="{A50640F0-974D-4BDD-BF67-098346FF0264}" destId="{B5AD72EE-928C-4693-B272-A0A63CD132C1}" srcOrd="1" destOrd="0" presId="urn:microsoft.com/office/officeart/2005/8/layout/hierarchy1"/>
    <dgm:cxn modelId="{86BA5615-EEF7-42F1-ACAB-0E844D1C11CF}" type="presParOf" srcId="{2CCF9914-6301-4CE4-8ECE-F6C21F5529E8}" destId="{62817487-6F0B-4EE5-86F6-FCB857FAF942}" srcOrd="1" destOrd="0" presId="urn:microsoft.com/office/officeart/2005/8/layout/hierarchy1"/>
    <dgm:cxn modelId="{F2AC23D4-4062-438B-B667-D3C21E603F11}" type="presParOf" srcId="{4282419C-8490-4F8C-8D50-695FAB45AC76}" destId="{34A7C64E-71B6-4D85-9A97-72EDADA1834E}" srcOrd="2" destOrd="0" presId="urn:microsoft.com/office/officeart/2005/8/layout/hierarchy1"/>
    <dgm:cxn modelId="{2542FC7C-2008-4C3A-A855-AF5A3CCC87F5}" type="presParOf" srcId="{34A7C64E-71B6-4D85-9A97-72EDADA1834E}" destId="{F53C45C3-122C-45A4-B946-5FD6AC5B5A55}" srcOrd="0" destOrd="0" presId="urn:microsoft.com/office/officeart/2005/8/layout/hierarchy1"/>
    <dgm:cxn modelId="{7658CC01-C160-46DE-A918-89F9F362F2DC}" type="presParOf" srcId="{F53C45C3-122C-45A4-B946-5FD6AC5B5A55}" destId="{3CF42E9D-47F2-4157-A060-F46A963BC5AC}" srcOrd="0" destOrd="0" presId="urn:microsoft.com/office/officeart/2005/8/layout/hierarchy1"/>
    <dgm:cxn modelId="{6FE79F07-9E97-42E2-93FC-24ADCECCBC5D}" type="presParOf" srcId="{F53C45C3-122C-45A4-B946-5FD6AC5B5A55}" destId="{2C64909A-9D1E-42F2-A3A5-896942CEDF2A}" srcOrd="1" destOrd="0" presId="urn:microsoft.com/office/officeart/2005/8/layout/hierarchy1"/>
    <dgm:cxn modelId="{EFF80BE4-CF6A-495E-9753-99A0E38D5A50}" type="presParOf" srcId="{34A7C64E-71B6-4D85-9A97-72EDADA1834E}" destId="{05089755-566D-4651-952D-D2BAC003C614}" srcOrd="1" destOrd="0" presId="urn:microsoft.com/office/officeart/2005/8/layout/hierarchy1"/>
    <dgm:cxn modelId="{7599CABC-8700-4B16-B03A-0A797E16DA0E}" type="presParOf" srcId="{4282419C-8490-4F8C-8D50-695FAB45AC76}" destId="{D8CEF28A-BBD8-4CDB-B8D5-E0EA52B0F4EE}" srcOrd="3" destOrd="0" presId="urn:microsoft.com/office/officeart/2005/8/layout/hierarchy1"/>
    <dgm:cxn modelId="{1F077D2B-5A2A-4D23-AF58-8F16F03EC165}" type="presParOf" srcId="{D8CEF28A-BBD8-4CDB-B8D5-E0EA52B0F4EE}" destId="{EB3DB6E4-9E0C-46C2-963A-78C11EEF3E00}" srcOrd="0" destOrd="0" presId="urn:microsoft.com/office/officeart/2005/8/layout/hierarchy1"/>
    <dgm:cxn modelId="{5A006B33-AAC1-4017-9F6D-286D0366100E}" type="presParOf" srcId="{EB3DB6E4-9E0C-46C2-963A-78C11EEF3E00}" destId="{457122D8-B297-4D86-BC73-135BFD851C46}" srcOrd="0" destOrd="0" presId="urn:microsoft.com/office/officeart/2005/8/layout/hierarchy1"/>
    <dgm:cxn modelId="{B4A485AC-2A23-4A49-9297-84C3CD4CB334}" type="presParOf" srcId="{EB3DB6E4-9E0C-46C2-963A-78C11EEF3E00}" destId="{1B8A23C9-24DA-465B-B1EC-941E27E3BF67}" srcOrd="1" destOrd="0" presId="urn:microsoft.com/office/officeart/2005/8/layout/hierarchy1"/>
    <dgm:cxn modelId="{9F9758F9-5156-4F89-A038-39824EA3BA84}" type="presParOf" srcId="{D8CEF28A-BBD8-4CDB-B8D5-E0EA52B0F4EE}" destId="{6B5B865E-ECAD-4F6E-BA06-CF25F061CCB3}" srcOrd="1" destOrd="0" presId="urn:microsoft.com/office/officeart/2005/8/layout/hierarchy1"/>
    <dgm:cxn modelId="{28C1D559-0069-42B6-A0E8-2F99D0009B6E}" type="presParOf" srcId="{4282419C-8490-4F8C-8D50-695FAB45AC76}" destId="{76C6B2D4-7C03-4A1E-8754-DBD7BB09AB6D}" srcOrd="4" destOrd="0" presId="urn:microsoft.com/office/officeart/2005/8/layout/hierarchy1"/>
    <dgm:cxn modelId="{88A58E06-192C-41C0-84E4-3477FFD688CA}" type="presParOf" srcId="{76C6B2D4-7C03-4A1E-8754-DBD7BB09AB6D}" destId="{D01F73D2-3A66-4680-BADD-C28E2E7B1919}" srcOrd="0" destOrd="0" presId="urn:microsoft.com/office/officeart/2005/8/layout/hierarchy1"/>
    <dgm:cxn modelId="{1AB74114-B7BE-487B-9BDA-5C4C32902C2E}" type="presParOf" srcId="{D01F73D2-3A66-4680-BADD-C28E2E7B1919}" destId="{A5D951C7-E313-493C-9689-0D328CC7544C}" srcOrd="0" destOrd="0" presId="urn:microsoft.com/office/officeart/2005/8/layout/hierarchy1"/>
    <dgm:cxn modelId="{16982C61-01C9-4035-9531-89BEFAB182D3}" type="presParOf" srcId="{D01F73D2-3A66-4680-BADD-C28E2E7B1919}" destId="{EB385CB6-5990-445A-9FA2-0C9CFA3A2782}" srcOrd="1" destOrd="0" presId="urn:microsoft.com/office/officeart/2005/8/layout/hierarchy1"/>
    <dgm:cxn modelId="{6B4A68C3-D2CD-4CDB-89FC-3C5E6D42CB1A}" type="presParOf" srcId="{76C6B2D4-7C03-4A1E-8754-DBD7BB09AB6D}" destId="{5D025C9B-FF31-4EF6-9D0A-E6F3AA76289B}"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D4068B-6833-41A2-A1B3-926FC2079CC1}">
      <dsp:nvSpPr>
        <dsp:cNvPr id="0" name=""/>
        <dsp:cNvSpPr/>
      </dsp:nvSpPr>
      <dsp:spPr>
        <a:xfrm>
          <a:off x="0" y="0"/>
          <a:ext cx="6995160" cy="1115060"/>
        </a:xfrm>
        <a:prstGeom prst="roundRect">
          <a:avLst>
            <a:gd name="adj" fmla="val 10000"/>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b="0" i="0" kern="1200" dirty="0">
              <a:latin typeface="Adobe Garamond Pro"/>
            </a:rPr>
            <a:t>Module 1: Week 1 -- Solution-Based, Short-Term Pastoral Counseling</a:t>
          </a:r>
          <a:endParaRPr lang="en-US" sz="2300" b="1" i="0" kern="1200" dirty="0">
            <a:latin typeface="Adobe Garamond Pro"/>
          </a:endParaRPr>
        </a:p>
        <a:p>
          <a:pPr lvl="0" algn="l" defTabSz="1022350">
            <a:lnSpc>
              <a:spcPct val="90000"/>
            </a:lnSpc>
            <a:spcBef>
              <a:spcPct val="0"/>
            </a:spcBef>
            <a:spcAft>
              <a:spcPct val="35000"/>
            </a:spcAft>
          </a:pPr>
          <a:endParaRPr lang="en-US" sz="1900" kern="1200" dirty="0"/>
        </a:p>
      </dsp:txBody>
      <dsp:txXfrm>
        <a:off x="32659" y="32659"/>
        <a:ext cx="5791923" cy="1049742"/>
      </dsp:txXfrm>
    </dsp:sp>
    <dsp:sp modelId="{C8F1F3F0-8852-4D14-BC5C-CE6A32869926}">
      <dsp:nvSpPr>
        <dsp:cNvPr id="0" name=""/>
        <dsp:cNvSpPr/>
      </dsp:nvSpPr>
      <dsp:spPr>
        <a:xfrm>
          <a:off x="617219" y="1300903"/>
          <a:ext cx="6995160" cy="1115060"/>
        </a:xfrm>
        <a:prstGeom prst="roundRect">
          <a:avLst>
            <a:gd name="adj" fmla="val 10000"/>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b="0" i="0" kern="1200" dirty="0">
              <a:latin typeface="Adobe Garamond Pro"/>
            </a:rPr>
            <a:t>Module 2: Week 2 -- Biblically-Responsible, Relationally-Wise, and Ministry Savvy</a:t>
          </a:r>
          <a:endParaRPr lang="en-US" sz="2300" kern="1200" dirty="0">
            <a:latin typeface="Adobe Garamond Pro"/>
          </a:endParaRPr>
        </a:p>
      </dsp:txBody>
      <dsp:txXfrm>
        <a:off x="649878" y="1333562"/>
        <a:ext cx="5587832" cy="1049742"/>
      </dsp:txXfrm>
    </dsp:sp>
    <dsp:sp modelId="{771BC0ED-506D-433D-A290-A16C7657207E}">
      <dsp:nvSpPr>
        <dsp:cNvPr id="0" name=""/>
        <dsp:cNvSpPr/>
      </dsp:nvSpPr>
      <dsp:spPr>
        <a:xfrm>
          <a:off x="1234439" y="2601806"/>
          <a:ext cx="6995160" cy="1115060"/>
        </a:xfrm>
        <a:prstGeom prst="roundRect">
          <a:avLst>
            <a:gd name="adj" fmla="val 10000"/>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en-US" sz="2300" b="0" i="0" kern="1200" dirty="0">
              <a:latin typeface="Adobe Garamond Pro"/>
            </a:rPr>
            <a:t>Module 3: Week 3 – Becoming an Effective and Efficient Pastoral Counselor</a:t>
          </a:r>
          <a:endParaRPr lang="en-US" sz="2300" kern="1200" dirty="0">
            <a:latin typeface="Adobe Garamond Pro"/>
          </a:endParaRPr>
        </a:p>
      </dsp:txBody>
      <dsp:txXfrm>
        <a:off x="1267098" y="2634465"/>
        <a:ext cx="5587832" cy="1049742"/>
      </dsp:txXfrm>
    </dsp:sp>
    <dsp:sp modelId="{DF480A3C-AC09-4140-99F1-FE78D12E6645}">
      <dsp:nvSpPr>
        <dsp:cNvPr id="0" name=""/>
        <dsp:cNvSpPr/>
      </dsp:nvSpPr>
      <dsp:spPr>
        <a:xfrm>
          <a:off x="6270370" y="845587"/>
          <a:ext cx="724789" cy="724789"/>
        </a:xfrm>
        <a:prstGeom prst="downArrow">
          <a:avLst>
            <a:gd name="adj1" fmla="val 55000"/>
            <a:gd name="adj2" fmla="val 45000"/>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1466850">
            <a:lnSpc>
              <a:spcPct val="90000"/>
            </a:lnSpc>
            <a:spcBef>
              <a:spcPct val="0"/>
            </a:spcBef>
            <a:spcAft>
              <a:spcPct val="35000"/>
            </a:spcAft>
          </a:pPr>
          <a:endParaRPr lang="en-US" sz="3300" kern="1200"/>
        </a:p>
      </dsp:txBody>
      <dsp:txXfrm>
        <a:off x="6433448" y="845587"/>
        <a:ext cx="398633" cy="545404"/>
      </dsp:txXfrm>
    </dsp:sp>
    <dsp:sp modelId="{AE835EEC-D33B-4287-A02B-030F43012300}">
      <dsp:nvSpPr>
        <dsp:cNvPr id="0" name=""/>
        <dsp:cNvSpPr/>
      </dsp:nvSpPr>
      <dsp:spPr>
        <a:xfrm>
          <a:off x="6887590" y="2139056"/>
          <a:ext cx="724789" cy="724789"/>
        </a:xfrm>
        <a:prstGeom prst="downArrow">
          <a:avLst>
            <a:gd name="adj1" fmla="val 55000"/>
            <a:gd name="adj2" fmla="val 45000"/>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1466850">
            <a:lnSpc>
              <a:spcPct val="90000"/>
            </a:lnSpc>
            <a:spcBef>
              <a:spcPct val="0"/>
            </a:spcBef>
            <a:spcAft>
              <a:spcPct val="35000"/>
            </a:spcAft>
          </a:pPr>
          <a:endParaRPr lang="en-US" sz="3300" kern="1200"/>
        </a:p>
      </dsp:txBody>
      <dsp:txXfrm>
        <a:off x="7050668" y="2139056"/>
        <a:ext cx="398633" cy="5454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304F7C-29C7-408C-8A34-8A106F01CF39}">
      <dsp:nvSpPr>
        <dsp:cNvPr id="0" name=""/>
        <dsp:cNvSpPr/>
      </dsp:nvSpPr>
      <dsp:spPr>
        <a:xfrm>
          <a:off x="2812" y="1755455"/>
          <a:ext cx="1370662" cy="87037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863A75D4-04BD-40F7-9B90-ABEF9C2C1217}">
      <dsp:nvSpPr>
        <dsp:cNvPr id="0" name=""/>
        <dsp:cNvSpPr/>
      </dsp:nvSpPr>
      <dsp:spPr>
        <a:xfrm>
          <a:off x="155108" y="1900136"/>
          <a:ext cx="1370662" cy="87037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a:latin typeface="Adobe Garamond Pro"/>
            </a:rPr>
            <a:t>Future-focused</a:t>
          </a:r>
          <a:r>
            <a:rPr lang="en-US" sz="2300" kern="1200" dirty="0"/>
            <a:t> </a:t>
          </a:r>
        </a:p>
      </dsp:txBody>
      <dsp:txXfrm>
        <a:off x="180600" y="1925628"/>
        <a:ext cx="1319678" cy="819386"/>
      </dsp:txXfrm>
    </dsp:sp>
    <dsp:sp modelId="{718DD2F0-E1F4-4A94-9E80-1A23F700C886}">
      <dsp:nvSpPr>
        <dsp:cNvPr id="0" name=""/>
        <dsp:cNvSpPr/>
      </dsp:nvSpPr>
      <dsp:spPr>
        <a:xfrm>
          <a:off x="1678066" y="1755455"/>
          <a:ext cx="1370662" cy="87037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B5AD72EE-928C-4693-B272-A0A63CD132C1}">
      <dsp:nvSpPr>
        <dsp:cNvPr id="0" name=""/>
        <dsp:cNvSpPr/>
      </dsp:nvSpPr>
      <dsp:spPr>
        <a:xfrm>
          <a:off x="1830362" y="1900136"/>
          <a:ext cx="1370662" cy="87037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a:latin typeface="Adobe Garamond Pro"/>
            </a:rPr>
            <a:t>Goal-oriented</a:t>
          </a:r>
          <a:r>
            <a:rPr lang="en-US" sz="2300" kern="1200" dirty="0"/>
            <a:t> </a:t>
          </a:r>
        </a:p>
      </dsp:txBody>
      <dsp:txXfrm>
        <a:off x="1855854" y="1925628"/>
        <a:ext cx="1319678" cy="819386"/>
      </dsp:txXfrm>
    </dsp:sp>
    <dsp:sp modelId="{3CF42E9D-47F2-4157-A060-F46A963BC5AC}">
      <dsp:nvSpPr>
        <dsp:cNvPr id="0" name=""/>
        <dsp:cNvSpPr/>
      </dsp:nvSpPr>
      <dsp:spPr>
        <a:xfrm>
          <a:off x="3429474" y="1828801"/>
          <a:ext cx="1370662" cy="87037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2C64909A-9D1E-42F2-A3A5-896942CEDF2A}">
      <dsp:nvSpPr>
        <dsp:cNvPr id="0" name=""/>
        <dsp:cNvSpPr/>
      </dsp:nvSpPr>
      <dsp:spPr>
        <a:xfrm>
          <a:off x="3581770" y="1973482"/>
          <a:ext cx="1370662" cy="87037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a:latin typeface="Adobe Garamond Pro"/>
            </a:rPr>
            <a:t>Client-centered</a:t>
          </a:r>
          <a:r>
            <a:rPr lang="en-US" sz="2300" kern="1200" dirty="0"/>
            <a:t> </a:t>
          </a:r>
        </a:p>
      </dsp:txBody>
      <dsp:txXfrm>
        <a:off x="3607262" y="1998974"/>
        <a:ext cx="1319678" cy="819386"/>
      </dsp:txXfrm>
    </dsp:sp>
    <dsp:sp modelId="{457122D8-B297-4D86-BC73-135BFD851C46}">
      <dsp:nvSpPr>
        <dsp:cNvPr id="0" name=""/>
        <dsp:cNvSpPr/>
      </dsp:nvSpPr>
      <dsp:spPr>
        <a:xfrm>
          <a:off x="5028574" y="1755455"/>
          <a:ext cx="1370662" cy="87037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1B8A23C9-24DA-465B-B1EC-941E27E3BF67}">
      <dsp:nvSpPr>
        <dsp:cNvPr id="0" name=""/>
        <dsp:cNvSpPr/>
      </dsp:nvSpPr>
      <dsp:spPr>
        <a:xfrm>
          <a:off x="5180870" y="1900136"/>
          <a:ext cx="1370662" cy="87037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a:latin typeface="Adobe Garamond Pro"/>
            </a:rPr>
            <a:t>Miracle question </a:t>
          </a:r>
        </a:p>
      </dsp:txBody>
      <dsp:txXfrm>
        <a:off x="5206362" y="1925628"/>
        <a:ext cx="1319678" cy="819386"/>
      </dsp:txXfrm>
    </dsp:sp>
    <dsp:sp modelId="{A5D951C7-E313-493C-9689-0D328CC7544C}">
      <dsp:nvSpPr>
        <dsp:cNvPr id="0" name=""/>
        <dsp:cNvSpPr/>
      </dsp:nvSpPr>
      <dsp:spPr>
        <a:xfrm>
          <a:off x="6703828" y="1755455"/>
          <a:ext cx="1370662" cy="870370"/>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B385CB6-5990-445A-9FA2-0C9CFA3A2782}">
      <dsp:nvSpPr>
        <dsp:cNvPr id="0" name=""/>
        <dsp:cNvSpPr/>
      </dsp:nvSpPr>
      <dsp:spPr>
        <a:xfrm>
          <a:off x="6856124" y="1900136"/>
          <a:ext cx="1370662" cy="870370"/>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US" sz="2600" kern="1200" dirty="0">
              <a:latin typeface="Adobe Garamond Pro"/>
            </a:rPr>
            <a:t>Scaling</a:t>
          </a:r>
          <a:r>
            <a:rPr lang="en-US" sz="3100" kern="1200" dirty="0"/>
            <a:t> </a:t>
          </a:r>
        </a:p>
      </dsp:txBody>
      <dsp:txXfrm>
        <a:off x="6881616" y="1925628"/>
        <a:ext cx="1319678" cy="81938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377D160-01A8-47B5-831A-5E799F545742}" type="datetimeFigureOut">
              <a:rPr lang="en-US" smtClean="0"/>
              <a:t>12/23/2020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2E9E45-9EDB-4FE0-9EF0-71712C122E5C}" type="slidenum">
              <a:rPr lang="en-US" smtClean="0"/>
              <a:t>‹#›</a:t>
            </a:fld>
            <a:endParaRPr lang="en-US"/>
          </a:p>
        </p:txBody>
      </p:sp>
    </p:spTree>
    <p:extLst>
      <p:ext uri="{BB962C8B-B14F-4D97-AF65-F5344CB8AC3E}">
        <p14:creationId xmlns:p14="http://schemas.microsoft.com/office/powerpoint/2010/main" val="719139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Welcome to our PACO 500 Subject Matter Conversation (SMC)! The course is meant to be a connective, collaborative, and cumulative experience.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Over the next 8 weeks, we will walk together through this journey of learning. PACO 500 is meant to be a connective experience. Through the SMC and the Question and Answer Center (QAC) in the course, you can interact with your classmates and instructor. Although the course takes place in an online learning environment, it is meant to be a connective experience as we journey through the next 8 weeks together.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PACO 500 will also be a collaborative experience. Through this journey of learning, we will build our class environment and learn from each other.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PACO 500 is also a cumulative experience.  This class is cumulative in the sense that the content builds on each other each week. What you learn in weeks 1 and 2 will be important in weeks 3 and 4. What is learned early in the course will be applied later in the course.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Welcome to PACO 500 – a connective, collaborative, and cumulative experience! </a:t>
            </a:r>
          </a:p>
        </p:txBody>
      </p:sp>
      <p:sp>
        <p:nvSpPr>
          <p:cNvPr id="4" name="Slide Number Placeholder 3"/>
          <p:cNvSpPr>
            <a:spLocks noGrp="1"/>
          </p:cNvSpPr>
          <p:nvPr>
            <p:ph type="sldNum" sz="quarter" idx="5"/>
          </p:nvPr>
        </p:nvSpPr>
        <p:spPr/>
        <p:txBody>
          <a:bodyPr/>
          <a:lstStyle/>
          <a:p>
            <a:fld id="{472E9E45-9EDB-4FE0-9EF0-71712C122E5C}" type="slidenum">
              <a:rPr lang="en-US" smtClean="0"/>
              <a:t>1</a:t>
            </a:fld>
            <a:endParaRPr lang="en-US"/>
          </a:p>
        </p:txBody>
      </p:sp>
    </p:spTree>
    <p:extLst>
      <p:ext uri="{BB962C8B-B14F-4D97-AF65-F5344CB8AC3E}">
        <p14:creationId xmlns:p14="http://schemas.microsoft.com/office/powerpoint/2010/main" val="27353843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Welcome to the PACO 500 Subject Matter Conversation! Before we start, I would like to open in prayer. </a:t>
            </a:r>
            <a:endParaRPr lang="en-US" sz="1200" b="0" i="0" kern="1200" baseline="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472E9E45-9EDB-4FE0-9EF0-71712C122E5C}" type="slidenum">
              <a:rPr lang="en-US" smtClean="0"/>
              <a:t>2</a:t>
            </a:fld>
            <a:endParaRPr lang="en-US"/>
          </a:p>
        </p:txBody>
      </p:sp>
    </p:spTree>
    <p:extLst>
      <p:ext uri="{BB962C8B-B14F-4D97-AF65-F5344CB8AC3E}">
        <p14:creationId xmlns:p14="http://schemas.microsoft.com/office/powerpoint/2010/main" val="31784744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kern="1200" baseline="0" dirty="0">
                <a:solidFill>
                  <a:schemeClr val="tx1"/>
                </a:solidFill>
                <a:effectLst/>
                <a:latin typeface="+mn-lt"/>
                <a:ea typeface="+mn-ea"/>
                <a:cs typeface="+mn-cs"/>
              </a:rPr>
              <a:t>As we start the course, there are a few course tips and navigational items to note. The first note relates to formatting requirements in PACO 500. In the course this term, we have students from both the School of Divinity and the School of Behavioral Sciences at Liberty. Due to recent initiatives, students from the School of Divinity can use Turabian in PACO 500. Students from the School of Behavioral Sciences should use APA format in their work. However, the most important thing is to be consistent. You should abide by the current standards of your school. Do not mix APA and Turabian format. Please be consistent and adhere to the current standards of your formatting style. </a:t>
            </a:r>
          </a:p>
          <a:p>
            <a:pPr marL="171450" indent="-171450">
              <a:buFont typeface="Arial" panose="020B0604020202020204" pitchFamily="34" charset="0"/>
              <a:buChar char="•"/>
            </a:pPr>
            <a:r>
              <a:rPr lang="en-US" sz="1200" b="0" i="0" kern="1200" baseline="0" dirty="0">
                <a:solidFill>
                  <a:schemeClr val="tx1"/>
                </a:solidFill>
                <a:effectLst/>
                <a:latin typeface="+mn-lt"/>
                <a:ea typeface="+mn-ea"/>
                <a:cs typeface="+mn-cs"/>
              </a:rPr>
              <a:t>The next note relates to the required course resources in PACO 500. Unlike some other courses, PACO 500 resides in the School of Behavioral Sciences. As such, it is a course with required course resource purchases. Please note that there are six required course resources in PACO 500. The resources are the </a:t>
            </a:r>
            <a:r>
              <a:rPr lang="en-US" sz="1200" b="0" i="0" kern="1200" baseline="0" dirty="0" err="1">
                <a:solidFill>
                  <a:schemeClr val="tx1"/>
                </a:solidFill>
                <a:effectLst/>
                <a:latin typeface="+mn-lt"/>
                <a:ea typeface="+mn-ea"/>
                <a:cs typeface="+mn-cs"/>
              </a:rPr>
              <a:t>Carbonell</a:t>
            </a:r>
            <a:r>
              <a:rPr lang="en-US" sz="1200" b="0" i="0" kern="1200" baseline="0" dirty="0">
                <a:solidFill>
                  <a:schemeClr val="tx1"/>
                </a:solidFill>
                <a:effectLst/>
                <a:latin typeface="+mn-lt"/>
                <a:ea typeface="+mn-ea"/>
                <a:cs typeface="+mn-cs"/>
              </a:rPr>
              <a:t> (How to Solve the People Puzzle) book, the Uniquely You Professional Leadership (DISC) profile, the Nichols (Masterpiece) book, the Petersen (Why Don’t We Listen Better?) book, the Clinton and Hawkins (Quick Guide to Biblical Counseling) book, and the </a:t>
            </a:r>
            <a:r>
              <a:rPr lang="en-US" sz="1200" b="0" i="0" kern="1200" baseline="0" dirty="0" err="1">
                <a:solidFill>
                  <a:schemeClr val="tx1"/>
                </a:solidFill>
                <a:effectLst/>
                <a:latin typeface="+mn-lt"/>
                <a:ea typeface="+mn-ea"/>
                <a:cs typeface="+mn-cs"/>
              </a:rPr>
              <a:t>Kollar</a:t>
            </a:r>
            <a:r>
              <a:rPr lang="en-US" sz="1200" b="0" i="0" kern="1200" baseline="0" dirty="0">
                <a:solidFill>
                  <a:schemeClr val="tx1"/>
                </a:solidFill>
                <a:effectLst/>
                <a:latin typeface="+mn-lt"/>
                <a:ea typeface="+mn-ea"/>
                <a:cs typeface="+mn-cs"/>
              </a:rPr>
              <a:t> (Solution-Focused Pastoral Counseling) book. If you have not purchased the course resources, you can find them at the Liberty Online Bookstore. </a:t>
            </a:r>
          </a:p>
          <a:p>
            <a:pPr marL="171450" indent="-171450">
              <a:buFont typeface="Arial" panose="020B0604020202020204" pitchFamily="34" charset="0"/>
              <a:buChar char="•"/>
            </a:pPr>
            <a:r>
              <a:rPr lang="en-US" sz="1200" b="0" i="0" kern="1200" baseline="0" dirty="0">
                <a:solidFill>
                  <a:schemeClr val="tx1"/>
                </a:solidFill>
                <a:effectLst/>
                <a:latin typeface="+mn-lt"/>
                <a:ea typeface="+mn-ea"/>
                <a:cs typeface="+mn-cs"/>
              </a:rPr>
              <a:t>The last thing to note is that the University has helpful Writing Guides for both Turabian and APA format. I encourage you to review them. Please also utilize the resources provided by Liberty’s Online Writing Center. They have free services for online students including tutoring and resources for writing and formatting. </a:t>
            </a:r>
            <a:endParaRPr lang="en-US" dirty="0"/>
          </a:p>
          <a:p>
            <a:endParaRPr lang="en-US" dirty="0"/>
          </a:p>
        </p:txBody>
      </p:sp>
      <p:sp>
        <p:nvSpPr>
          <p:cNvPr id="4" name="Slide Number Placeholder 3"/>
          <p:cNvSpPr>
            <a:spLocks noGrp="1"/>
          </p:cNvSpPr>
          <p:nvPr>
            <p:ph type="sldNum" sz="quarter" idx="5"/>
          </p:nvPr>
        </p:nvSpPr>
        <p:spPr/>
        <p:txBody>
          <a:bodyPr/>
          <a:lstStyle/>
          <a:p>
            <a:fld id="{472E9E45-9EDB-4FE0-9EF0-71712C122E5C}" type="slidenum">
              <a:rPr lang="en-US" smtClean="0"/>
              <a:t>3</a:t>
            </a:fld>
            <a:endParaRPr lang="en-US"/>
          </a:p>
        </p:txBody>
      </p:sp>
    </p:spTree>
    <p:extLst>
      <p:ext uri="{BB962C8B-B14F-4D97-AF65-F5344CB8AC3E}">
        <p14:creationId xmlns:p14="http://schemas.microsoft.com/office/powerpoint/2010/main" val="13411326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baseline="0" dirty="0">
                <a:solidFill>
                  <a:schemeClr val="tx1"/>
                </a:solidFill>
                <a:effectLst/>
                <a:latin typeface="+mn-lt"/>
                <a:ea typeface="+mn-ea"/>
                <a:cs typeface="+mn-cs"/>
              </a:rPr>
              <a:t>As your professor, I have a few tips and suggestions for success.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baseline="0" dirty="0">
                <a:solidFill>
                  <a:schemeClr val="tx1"/>
                </a:solidFill>
                <a:effectLst/>
                <a:latin typeface="+mn-lt"/>
                <a:ea typeface="+mn-ea"/>
                <a:cs typeface="+mn-cs"/>
              </a:rPr>
              <a:t>The first suggestion  is to download the course guide and look at it daily.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baseline="0" dirty="0">
                <a:solidFill>
                  <a:schemeClr val="tx1"/>
                </a:solidFill>
                <a:effectLst/>
                <a:latin typeface="+mn-lt"/>
                <a:ea typeface="+mn-ea"/>
                <a:cs typeface="+mn-cs"/>
              </a:rPr>
              <a:t>Second, make sure you keep up with course work and readings as much as possible. Because this is a cumulative course (i.e., things build on each other), it is important to continue your progress in the course. Do not fall behind; continue to push things forward.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baseline="0" dirty="0">
                <a:solidFill>
                  <a:schemeClr val="tx1"/>
                </a:solidFill>
                <a:effectLst/>
                <a:latin typeface="+mn-lt"/>
                <a:ea typeface="+mn-ea"/>
                <a:cs typeface="+mn-cs"/>
              </a:rPr>
              <a:t>The third encouragement I have is to lean on each other through the course. In the course, the Question and Answer Center (QAC) is meant to provide a space for students to post prayer requests and questions. Please feel free to post prayer requests, comments, or questions in the QAC. Please also email your professor if you have questions or course-related comments. Although this is an online learning environment, we are a community! </a:t>
            </a:r>
            <a:endParaRPr lang="en-US" dirty="0"/>
          </a:p>
          <a:p>
            <a:endParaRPr lang="en-US" dirty="0"/>
          </a:p>
        </p:txBody>
      </p:sp>
      <p:sp>
        <p:nvSpPr>
          <p:cNvPr id="4" name="Slide Number Placeholder 3"/>
          <p:cNvSpPr>
            <a:spLocks noGrp="1"/>
          </p:cNvSpPr>
          <p:nvPr>
            <p:ph type="sldNum" sz="quarter" idx="5"/>
          </p:nvPr>
        </p:nvSpPr>
        <p:spPr/>
        <p:txBody>
          <a:bodyPr/>
          <a:lstStyle/>
          <a:p>
            <a:fld id="{472E9E45-9EDB-4FE0-9EF0-71712C122E5C}" type="slidenum">
              <a:rPr lang="en-US" smtClean="0"/>
              <a:t>4</a:t>
            </a:fld>
            <a:endParaRPr lang="en-US"/>
          </a:p>
        </p:txBody>
      </p:sp>
    </p:spTree>
    <p:extLst>
      <p:ext uri="{BB962C8B-B14F-4D97-AF65-F5344CB8AC3E}">
        <p14:creationId xmlns:p14="http://schemas.microsoft.com/office/powerpoint/2010/main" val="2828311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As we start PACO 500, it is important to get a brief overview of course content.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baseline="0" dirty="0">
                <a:solidFill>
                  <a:schemeClr val="tx1"/>
                </a:solidFill>
                <a:effectLst/>
                <a:latin typeface="+mn-lt"/>
                <a:ea typeface="+mn-ea"/>
                <a:cs typeface="+mn-cs"/>
              </a:rPr>
              <a:t>The first module focuses on getting acclimated in the course as well as connecting with your professor and classmates through video introductions.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baseline="0" dirty="0">
                <a:solidFill>
                  <a:schemeClr val="tx1"/>
                </a:solidFill>
                <a:effectLst/>
                <a:latin typeface="+mn-lt"/>
                <a:ea typeface="+mn-ea"/>
                <a:cs typeface="+mn-cs"/>
              </a:rPr>
              <a:t>In the second module, we will focus on becoming Biblically-responsible, relationally-wise, and ministry savvy. It has been said that 40% of Americans go to clergy first in times of need or crisis. If you are a pastor, a lay leader, pastoral counselor, or if you work in a spiritual context, you are on the front lines of helping people in need. To be responsible, wise, and ministry savvy, we must know how we can listen better. In the second module, you will read and write a paper on the Petersen Why Don’t We Listen Better book.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baseline="0" dirty="0">
                <a:solidFill>
                  <a:schemeClr val="tx1"/>
                </a:solidFill>
                <a:effectLst/>
                <a:latin typeface="+mn-lt"/>
                <a:ea typeface="+mn-ea"/>
                <a:cs typeface="+mn-cs"/>
              </a:rPr>
              <a:t>In module 3, the focus will be on becoming an effective and efficient pastoral counselor. Part of being an effective and efficient counselor is recognizing personality patterns and how to manage them in different relational contexts. In module 3, you will write the Solving My People Puzzle Pape. That assignment allows you to analyze your personality and discuss how you might shift your personality to better relate to others. </a:t>
            </a:r>
            <a:endParaRPr lang="en-US" dirty="0"/>
          </a:p>
          <a:p>
            <a:endParaRPr lang="en-US" dirty="0"/>
          </a:p>
        </p:txBody>
      </p:sp>
      <p:sp>
        <p:nvSpPr>
          <p:cNvPr id="4" name="Slide Number Placeholder 3"/>
          <p:cNvSpPr>
            <a:spLocks noGrp="1"/>
          </p:cNvSpPr>
          <p:nvPr>
            <p:ph type="sldNum" sz="quarter" idx="5"/>
          </p:nvPr>
        </p:nvSpPr>
        <p:spPr/>
        <p:txBody>
          <a:bodyPr/>
          <a:lstStyle/>
          <a:p>
            <a:fld id="{472E9E45-9EDB-4FE0-9EF0-71712C122E5C}" type="slidenum">
              <a:rPr lang="en-US" smtClean="0"/>
              <a:t>5</a:t>
            </a:fld>
            <a:endParaRPr lang="en-US"/>
          </a:p>
        </p:txBody>
      </p:sp>
    </p:spTree>
    <p:extLst>
      <p:ext uri="{BB962C8B-B14F-4D97-AF65-F5344CB8AC3E}">
        <p14:creationId xmlns:p14="http://schemas.microsoft.com/office/powerpoint/2010/main" val="8894373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In modules 4-7, we will look at the four phases of solution-based, short-term pastoral counseling. In those modules, you will submit discussion boards on the four phases of solution-based pastoral counseling. </a:t>
            </a:r>
          </a:p>
          <a:p>
            <a:pPr marL="171450" indent="-171450">
              <a:buFont typeface="Arial" panose="020B0604020202020204" pitchFamily="34" charset="0"/>
              <a:buChar char="•"/>
            </a:pPr>
            <a:r>
              <a:rPr lang="en-US" dirty="0"/>
              <a:t>The overall focus of module 4 (as well as the purpose of phase one) is to get the present story.</a:t>
            </a:r>
          </a:p>
          <a:p>
            <a:pPr marL="171450" indent="-171450">
              <a:buFont typeface="Arial" panose="020B0604020202020204" pitchFamily="34" charset="0"/>
              <a:buChar char="•"/>
            </a:pPr>
            <a:r>
              <a:rPr lang="en-US" dirty="0"/>
              <a:t>In module 5, we will look at phase two, which focuses on developing the preferred story/solution. </a:t>
            </a:r>
          </a:p>
          <a:p>
            <a:pPr marL="171450" indent="-171450">
              <a:buFont typeface="Arial" panose="020B0604020202020204" pitchFamily="34" charset="0"/>
              <a:buChar char="•"/>
            </a:pPr>
            <a:r>
              <a:rPr lang="en-US" dirty="0"/>
              <a:t>In module 6, we will look at phase three, which focuses on clarifying/executing the action plan. </a:t>
            </a:r>
          </a:p>
          <a:p>
            <a:pPr marL="171450" indent="-171450">
              <a:buFont typeface="Arial" panose="020B0604020202020204" pitchFamily="34" charset="0"/>
              <a:buChar char="•"/>
            </a:pPr>
            <a:r>
              <a:rPr lang="en-US" dirty="0"/>
              <a:t>In module 7, we will focus on the last phase of solution-based, short-term pastoral counseling. The purpose of that phase is to connect the care-seeker to community. </a:t>
            </a:r>
          </a:p>
          <a:p>
            <a:pPr marL="171450" indent="-171450">
              <a:buFont typeface="Arial" panose="020B0604020202020204" pitchFamily="34" charset="0"/>
              <a:buChar char="•"/>
            </a:pPr>
            <a:r>
              <a:rPr lang="en-US" dirty="0"/>
              <a:t>In the last module, we will look at the “so what” (i.e., what are some significant takeaways from the course?) and “what’s next” (i.e., what are you going to do next in ministry or education?) of the course. </a:t>
            </a:r>
          </a:p>
        </p:txBody>
      </p:sp>
      <p:sp>
        <p:nvSpPr>
          <p:cNvPr id="4" name="Slide Number Placeholder 3"/>
          <p:cNvSpPr>
            <a:spLocks noGrp="1"/>
          </p:cNvSpPr>
          <p:nvPr>
            <p:ph type="sldNum" sz="quarter" idx="5"/>
          </p:nvPr>
        </p:nvSpPr>
        <p:spPr/>
        <p:txBody>
          <a:bodyPr/>
          <a:lstStyle/>
          <a:p>
            <a:fld id="{472E9E45-9EDB-4FE0-9EF0-71712C122E5C}" type="slidenum">
              <a:rPr lang="en-US" smtClean="0"/>
              <a:t>6</a:t>
            </a:fld>
            <a:endParaRPr lang="en-US"/>
          </a:p>
        </p:txBody>
      </p:sp>
    </p:spTree>
    <p:extLst>
      <p:ext uri="{BB962C8B-B14F-4D97-AF65-F5344CB8AC3E}">
        <p14:creationId xmlns:p14="http://schemas.microsoft.com/office/powerpoint/2010/main" val="37647044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several assignments in PACO 500. Please see the Course Guide for assignment deadlines and review the assignment instructions and rubrics. In module 1, the assignments are the Subject Matter Conversation, the ASAP Checklist, and the Course Requirements Checklist. Make sure you complete the Course Requirements Checklist to secure your place in the course. It is important to mark your attendance. </a:t>
            </a:r>
          </a:p>
        </p:txBody>
      </p:sp>
      <p:sp>
        <p:nvSpPr>
          <p:cNvPr id="4" name="Slide Number Placeholder 3"/>
          <p:cNvSpPr>
            <a:spLocks noGrp="1"/>
          </p:cNvSpPr>
          <p:nvPr>
            <p:ph type="sldNum" sz="quarter" idx="5"/>
          </p:nvPr>
        </p:nvSpPr>
        <p:spPr/>
        <p:txBody>
          <a:bodyPr/>
          <a:lstStyle/>
          <a:p>
            <a:fld id="{472E9E45-9EDB-4FE0-9EF0-71712C122E5C}" type="slidenum">
              <a:rPr lang="en-US" smtClean="0"/>
              <a:t>7</a:t>
            </a:fld>
            <a:endParaRPr lang="en-US"/>
          </a:p>
        </p:txBody>
      </p:sp>
    </p:spTree>
    <p:extLst>
      <p:ext uri="{BB962C8B-B14F-4D97-AF65-F5344CB8AC3E}">
        <p14:creationId xmlns:p14="http://schemas.microsoft.com/office/powerpoint/2010/main" val="28779458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we start the course this term, it is important to consider the answers to a few key questions. The first question is, “what is solution-focused pastoral counseling?”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In PACO 500, we will approach counseling through a solution-based, short-term pastoral counseling lens.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In short, solution-focused pastoral counseling is a future-oriented, goal-driven approach to brief pastoral counseling.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Solution-focused pastoral counseling is future-oriented. We look with the counselee toward a hope-filled future. While other models of counseling spend time looking backward, solution-focused pastoral counseling looks toward the future. We can identify events or choices that were made in the past; however, this model of counseling looks to goals and solutions for the future.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This model of counseling is also goal-driven. In solution-focused pastoral counseling, we form goals and work toward them in the counseling process. The model emphasizes creating goals and working towards solutions.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Solution-focused counseling is often a brief type of counseling. It is both future-oriented and goal-driven. Because of the future-oriented and goal-driven nature of the process, counselees often see relatively quick progress in achieving personal goals.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In short, solution-focused pastoral counseling is a future-oriented, goal-driven approach to brief pastoral counseling. </a:t>
            </a:r>
          </a:p>
        </p:txBody>
      </p:sp>
      <p:sp>
        <p:nvSpPr>
          <p:cNvPr id="4" name="Slide Number Placeholder 3"/>
          <p:cNvSpPr>
            <a:spLocks noGrp="1"/>
          </p:cNvSpPr>
          <p:nvPr>
            <p:ph type="sldNum" sz="quarter" idx="5"/>
          </p:nvPr>
        </p:nvSpPr>
        <p:spPr/>
        <p:txBody>
          <a:bodyPr/>
          <a:lstStyle/>
          <a:p>
            <a:fld id="{472E9E45-9EDB-4FE0-9EF0-71712C122E5C}" type="slidenum">
              <a:rPr lang="en-US" smtClean="0"/>
              <a:t>8</a:t>
            </a:fld>
            <a:endParaRPr lang="en-US"/>
          </a:p>
        </p:txBody>
      </p:sp>
    </p:spTree>
    <p:extLst>
      <p:ext uri="{BB962C8B-B14F-4D97-AF65-F5344CB8AC3E}">
        <p14:creationId xmlns:p14="http://schemas.microsoft.com/office/powerpoint/2010/main" val="4034574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kern="1200" baseline="0" dirty="0">
                <a:solidFill>
                  <a:schemeClr val="tx1"/>
                </a:solidFill>
                <a:effectLst/>
                <a:latin typeface="+mn-lt"/>
                <a:ea typeface="+mn-ea"/>
                <a:cs typeface="+mn-cs"/>
              </a:rPr>
              <a:t>The second question is, “what is a symphonic view of personhood?”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baseline="0" dirty="0">
                <a:solidFill>
                  <a:schemeClr val="tx1"/>
                </a:solidFill>
                <a:effectLst/>
                <a:latin typeface="+mn-lt"/>
                <a:ea typeface="+mn-ea"/>
                <a:cs typeface="+mn-cs"/>
              </a:rPr>
              <a:t>When I think of a symphony, I think of many different parts that make up a harmony or melody. You can go to a symphony, close your eyes and forget how many instruments are on stage. Each instrument comes together to create a beautiful song. When we approach helping relationships, we should think about people in a symphonic way.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baseline="0" dirty="0">
                <a:solidFill>
                  <a:schemeClr val="tx1"/>
                </a:solidFill>
                <a:effectLst/>
                <a:latin typeface="+mn-lt"/>
                <a:ea typeface="+mn-ea"/>
                <a:cs typeface="+mn-cs"/>
              </a:rPr>
              <a:t>People are complex beings. We are physical, mental, emotional, spiritual, and relational beings. Like a symphony, we have different parts that come together to make a whole.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baseline="0" dirty="0">
                <a:solidFill>
                  <a:schemeClr val="tx1"/>
                </a:solidFill>
                <a:effectLst/>
                <a:latin typeface="+mn-lt"/>
                <a:ea typeface="+mn-ea"/>
                <a:cs typeface="+mn-cs"/>
              </a:rPr>
              <a:t>People are physical beings. We have physical bodies that can touch and feel. We have physical needs! We must eat, drink, and sleep. We can get physically injured and our wounds can also heal. When we think about people symphonically, we must remember to address the physical components of the self.</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baseline="0" dirty="0">
                <a:solidFill>
                  <a:schemeClr val="tx1"/>
                </a:solidFill>
                <a:effectLst/>
                <a:latin typeface="+mn-lt"/>
                <a:ea typeface="+mn-ea"/>
                <a:cs typeface="+mn-cs"/>
              </a:rPr>
              <a:t>People are also mental beings. We have cognitive capabilities; we can think, reason, and use logic. We have mental pathways that create habits of thinking and behavior. We can interact with ideas, theories, and concepts. One philosopher said, “I think, therefore I am.” People have cognitive capabilities and patterns of beliefs or thinking.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baseline="0" dirty="0">
                <a:solidFill>
                  <a:schemeClr val="tx1"/>
                </a:solidFill>
                <a:effectLst/>
                <a:latin typeface="+mn-lt"/>
                <a:ea typeface="+mn-ea"/>
                <a:cs typeface="+mn-cs"/>
              </a:rPr>
              <a:t>People are also emotional beings. We can experience various types of emotions. We can emotionally connect to people, animals, and  stories. We can also connect to God emotionally.</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baseline="0" dirty="0">
                <a:solidFill>
                  <a:schemeClr val="tx1"/>
                </a:solidFill>
                <a:effectLst/>
                <a:latin typeface="+mn-lt"/>
                <a:ea typeface="+mn-ea"/>
                <a:cs typeface="+mn-cs"/>
              </a:rPr>
              <a:t>People are also spiritual beings. It has been said that each person has a God-sized hole in his or her heart. Regardless of a person’s religious affiliation or non-religious preferences, each person is innately spiritual. Looking at a holistic view of pastoral counseling, we must not neglect the spiritual aspects of personhood.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baseline="0" dirty="0">
                <a:solidFill>
                  <a:schemeClr val="tx1"/>
                </a:solidFill>
                <a:effectLst/>
                <a:latin typeface="+mn-lt"/>
                <a:ea typeface="+mn-ea"/>
                <a:cs typeface="+mn-cs"/>
              </a:rPr>
              <a:t>Finally, people are relational. God created Adam in the Garden of Eden and though everything was perfect, it was not good for Adam to be alone. As people made in the image of God, we are relational. We need relationships, community, and social support.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baseline="0" dirty="0">
                <a:solidFill>
                  <a:schemeClr val="tx1"/>
                </a:solidFill>
                <a:effectLst/>
                <a:latin typeface="+mn-lt"/>
                <a:ea typeface="+mn-ea"/>
                <a:cs typeface="+mn-cs"/>
              </a:rPr>
              <a:t>As you walk through the course this term, especially when you walk through the phases of solution-based, short-term pastoral counseling, remember to view people in a holistic (i.e., symphonic) way. We must include each of these elements in the consideration of people as complex beings. </a:t>
            </a:r>
          </a:p>
          <a:p>
            <a:endParaRPr lang="en-US" dirty="0"/>
          </a:p>
        </p:txBody>
      </p:sp>
      <p:sp>
        <p:nvSpPr>
          <p:cNvPr id="4" name="Slide Number Placeholder 3"/>
          <p:cNvSpPr>
            <a:spLocks noGrp="1"/>
          </p:cNvSpPr>
          <p:nvPr>
            <p:ph type="sldNum" sz="quarter" idx="5"/>
          </p:nvPr>
        </p:nvSpPr>
        <p:spPr/>
        <p:txBody>
          <a:bodyPr/>
          <a:lstStyle/>
          <a:p>
            <a:fld id="{472E9E45-9EDB-4FE0-9EF0-71712C122E5C}" type="slidenum">
              <a:rPr lang="en-US" smtClean="0"/>
              <a:t>9</a:t>
            </a:fld>
            <a:endParaRPr lang="en-US"/>
          </a:p>
        </p:txBody>
      </p:sp>
    </p:spTree>
    <p:extLst>
      <p:ext uri="{BB962C8B-B14F-4D97-AF65-F5344CB8AC3E}">
        <p14:creationId xmlns:p14="http://schemas.microsoft.com/office/powerpoint/2010/main" val="2532630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n-lt"/>
                <a:ea typeface="+mn-ea"/>
                <a:cs typeface="+mn-cs"/>
              </a:rPr>
              <a:t>The third question is, “what are the basic t</a:t>
            </a:r>
            <a:r>
              <a:rPr lang="en-US" sz="1200" dirty="0"/>
              <a:t>enets</a:t>
            </a:r>
            <a:r>
              <a:rPr lang="en-US" sz="1200" b="0" i="0" kern="1200" baseline="0" dirty="0">
                <a:solidFill>
                  <a:schemeClr val="tx1"/>
                </a:solidFill>
                <a:effectLst/>
                <a:latin typeface="+mn-lt"/>
                <a:ea typeface="+mn-ea"/>
                <a:cs typeface="+mn-cs"/>
              </a:rPr>
              <a:t> of solution-focused pastoral counseling?”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baseline="0" dirty="0">
                <a:solidFill>
                  <a:schemeClr val="tx1"/>
                </a:solidFill>
                <a:effectLst/>
                <a:latin typeface="+mn-lt"/>
                <a:ea typeface="+mn-ea"/>
                <a:cs typeface="+mn-cs"/>
              </a:rPr>
              <a:t>In short, solution-focused pastoral counseling is future-focused, goal-oriented, client-centered, and utilizes the miracle question and scaling.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baseline="0" dirty="0">
                <a:solidFill>
                  <a:schemeClr val="tx1"/>
                </a:solidFill>
                <a:effectLst/>
                <a:latin typeface="+mn-lt"/>
                <a:ea typeface="+mn-ea"/>
                <a:cs typeface="+mn-cs"/>
              </a:rPr>
              <a:t>As mentioned previously, solution-focused pastoral counseling is future-focused. We look more to the future than we do to the past.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baseline="0" dirty="0">
                <a:solidFill>
                  <a:schemeClr val="tx1"/>
                </a:solidFill>
                <a:effectLst/>
                <a:latin typeface="+mn-lt"/>
                <a:ea typeface="+mn-ea"/>
                <a:cs typeface="+mn-cs"/>
              </a:rPr>
              <a:t>It is also goal-oriented. We work with the counselee to establish goals and work toward solutions.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baseline="0" dirty="0">
                <a:solidFill>
                  <a:schemeClr val="tx1"/>
                </a:solidFill>
                <a:effectLst/>
                <a:latin typeface="+mn-lt"/>
                <a:ea typeface="+mn-ea"/>
                <a:cs typeface="+mn-cs"/>
              </a:rPr>
              <a:t>Solution-focused pastoral counseling is also client-centered. As counselors, we must assume the counselee is the expert on the self. Why has this person come to counseling? What are his or her thoughts, feelings, or goals? The counselor must listen to the counselee on his or her experiences, beliefs, and hopes for counseling.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baseline="0" dirty="0">
                <a:solidFill>
                  <a:schemeClr val="tx1"/>
                </a:solidFill>
                <a:effectLst/>
                <a:latin typeface="+mn-lt"/>
                <a:ea typeface="+mn-ea"/>
                <a:cs typeface="+mn-cs"/>
              </a:rPr>
              <a:t>Two useful tools in solution-focused pastoral counseling are the miracle question and scaling.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baseline="0" dirty="0">
                <a:solidFill>
                  <a:schemeClr val="tx1"/>
                </a:solidFill>
                <a:effectLst/>
                <a:latin typeface="+mn-lt"/>
                <a:ea typeface="+mn-ea"/>
                <a:cs typeface="+mn-cs"/>
              </a:rPr>
              <a:t>The miracle question is a helpful tool to create a picture of life without the problem. It helps to paint a picture of how things would look in a person’s life without a specific problem. The miracle question is not meant to be unrealistic or fantastical. However, it can be used to identify specific goals. Using the miracle question, the counselor can ask the counselee this question. Suppose you wake up tomorrow and your problem is no longer present. What would things look like? How would you behave? How would you interact with your family? Asking these questions, the counselor can get an idea of what the counselee would like to see in his or her life. The miracle question is also important in identifying possible solutions to the problem. If a person identifies that she would communicate with her friends in the miracle scenario, that might be a goal for the counseling process. Small steps can lead to big changes. The miracle question helps identify goals and possible solutions.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kern="1200" baseline="0" dirty="0">
                <a:solidFill>
                  <a:schemeClr val="tx1"/>
                </a:solidFill>
                <a:effectLst/>
                <a:latin typeface="+mn-lt"/>
                <a:ea typeface="+mn-ea"/>
                <a:cs typeface="+mn-cs"/>
              </a:rPr>
              <a:t>Another tool in solution-focused pastoral counseling is scaling. Scaling can be used to rate both positive and negative things. It can also be used to evaluate progress or a person’s motivation in counseling. A counselor can ask a person to rate his or her feelings, motivation for working on goals, or level of life satisfaction from a scale from 1 to 10. Scaling can be very helpful in measuring goals, feelings, or progress. </a:t>
            </a:r>
          </a:p>
          <a:p>
            <a:endParaRPr lang="en-US" dirty="0"/>
          </a:p>
        </p:txBody>
      </p:sp>
      <p:sp>
        <p:nvSpPr>
          <p:cNvPr id="4" name="Slide Number Placeholder 3"/>
          <p:cNvSpPr>
            <a:spLocks noGrp="1"/>
          </p:cNvSpPr>
          <p:nvPr>
            <p:ph type="sldNum" sz="quarter" idx="5"/>
          </p:nvPr>
        </p:nvSpPr>
        <p:spPr/>
        <p:txBody>
          <a:bodyPr/>
          <a:lstStyle/>
          <a:p>
            <a:fld id="{472E9E45-9EDB-4FE0-9EF0-71712C122E5C}" type="slidenum">
              <a:rPr lang="en-US" smtClean="0"/>
              <a:t>10</a:t>
            </a:fld>
            <a:endParaRPr lang="en-US"/>
          </a:p>
        </p:txBody>
      </p:sp>
    </p:spTree>
    <p:extLst>
      <p:ext uri="{BB962C8B-B14F-4D97-AF65-F5344CB8AC3E}">
        <p14:creationId xmlns:p14="http://schemas.microsoft.com/office/powerpoint/2010/main" val="22775110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we approach pastoral counseling, it is important to start with some basic presuppositions/assumptions. These assumptions can be found in chapter 7 of the </a:t>
            </a:r>
            <a:r>
              <a:rPr lang="en-US" dirty="0" err="1"/>
              <a:t>Kollar</a:t>
            </a:r>
            <a:r>
              <a:rPr lang="en-US" dirty="0"/>
              <a:t> (2011) text. While I will provide a brief overview of the guiding assumptions here, I encourage you to find a fuller description in the </a:t>
            </a:r>
            <a:r>
              <a:rPr lang="en-US" dirty="0" err="1"/>
              <a:t>Kollar</a:t>
            </a:r>
            <a:r>
              <a:rPr lang="en-US" dirty="0"/>
              <a:t> (2011) text.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1. The first guiding assumption is that God is already active in the counselee (</a:t>
            </a:r>
            <a:r>
              <a:rPr lang="en-US" dirty="0" err="1"/>
              <a:t>Kollar</a:t>
            </a:r>
            <a:r>
              <a:rPr lang="en-US" dirty="0"/>
              <a:t>, 2011). This is very good news. God is already active in the counselee. This means that we do not bear the entire responsibility for counselee change. Of course, we should seek to be ethical and competent people helpers. But ultimately, God is working and will be with the counselee. This guiding assumption also means that counselors should expect God to be present. God is present with the counselor and he is present with the counselee. This is true regardless of a person’s religious or faith affiliation. God is already active. We must tune our eyes to see how He is already working.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2. The second guiding assumption is that complex problems do not demand complex solutions (</a:t>
            </a:r>
            <a:r>
              <a:rPr lang="en-US" dirty="0" err="1"/>
              <a:t>Kollar</a:t>
            </a:r>
            <a:r>
              <a:rPr lang="en-US" dirty="0"/>
              <a:t>, 2011). According to </a:t>
            </a:r>
            <a:r>
              <a:rPr lang="en-US" dirty="0" err="1"/>
              <a:t>Kollar</a:t>
            </a:r>
            <a:r>
              <a:rPr lang="en-US" dirty="0"/>
              <a:t> (2011), complex problems can be at least partially mitigated by simple solutions. An example of this is self-care. A counselor might work with a complicated client situation. Although there may be complex issues, the counselor can ask how the counselee has been eating and sleeping. Has the counselee been reading his or her Bible? Has he or she attempted to get exercise or receive meaningful social support? Self-care is a simple way to help in the experience of complex problems. Complex problems do not demand complex solutions.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3. The third guiding assumption is that finding exceptions helps to create goals (</a:t>
            </a:r>
            <a:r>
              <a:rPr lang="en-US" dirty="0" err="1"/>
              <a:t>Kollar</a:t>
            </a:r>
            <a:r>
              <a:rPr lang="en-US" dirty="0"/>
              <a:t>, 2011). As a counselor, it is important to assume that the problem is not constantly occurring or that it has not always historically occurred. A key factor in solution-focused counseling is looking for exceptions to the problem. If a counselor is working with a couple, he or she might ask when the last time the couple experienced peace or less fighting in their relationship. The couple might answer that they took time to go for a walk or decided to use intentionally positive language. These are exceptions to the problem. When we find exceptions, we can identify possible solutions. Identifying solutions leads to concrete action steps.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4.  The fourth guiding assumption is that the counselee is always changing (</a:t>
            </a:r>
            <a:r>
              <a:rPr lang="en-US" dirty="0" err="1"/>
              <a:t>Kollar</a:t>
            </a:r>
            <a:r>
              <a:rPr lang="en-US" dirty="0"/>
              <a:t>, 2011). This is true because people are complex beings. However, this is also true because hope-focused pastoral counselors should expect positive change. Hope-focused counselors have the attitude that every client has the potential for real and meaningful change. Additionally, because the counselee is always changing, the counselor must listen to the counselee. The assumption is that things will change. The counselor must pay attention to those changes and ask about them in the counseling setting. </a:t>
            </a:r>
          </a:p>
          <a:p>
            <a:endParaRPr lang="en-US" dirty="0"/>
          </a:p>
        </p:txBody>
      </p:sp>
      <p:sp>
        <p:nvSpPr>
          <p:cNvPr id="4" name="Slide Number Placeholder 3"/>
          <p:cNvSpPr>
            <a:spLocks noGrp="1"/>
          </p:cNvSpPr>
          <p:nvPr>
            <p:ph type="sldNum" sz="quarter" idx="5"/>
          </p:nvPr>
        </p:nvSpPr>
        <p:spPr/>
        <p:txBody>
          <a:bodyPr/>
          <a:lstStyle/>
          <a:p>
            <a:fld id="{472E9E45-9EDB-4FE0-9EF0-71712C122E5C}" type="slidenum">
              <a:rPr lang="en-US" smtClean="0"/>
              <a:t>11</a:t>
            </a:fld>
            <a:endParaRPr lang="en-US"/>
          </a:p>
        </p:txBody>
      </p:sp>
    </p:spTree>
    <p:extLst>
      <p:ext uri="{BB962C8B-B14F-4D97-AF65-F5344CB8AC3E}">
        <p14:creationId xmlns:p14="http://schemas.microsoft.com/office/powerpoint/2010/main" val="33742010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5. The fifth guiding assumption is that the counselee is the expert and defines goals (</a:t>
            </a:r>
            <a:r>
              <a:rPr lang="en-US" dirty="0" err="1"/>
              <a:t>Kollar</a:t>
            </a:r>
            <a:r>
              <a:rPr lang="en-US" dirty="0"/>
              <a:t>, 2011). In solution-focused pastoral counseling, the counselee is the expert on the self. While the counselor might know a lot about a certain counseling method, passage of Scripture, or psychological issue, he or she is not the expert on what the counselee is experiencing, thinking, or feeling. Because the counselee is the expert on the self, the counselor must listen to the counselee’s experience. What is it like to experience his or her circumstances or issues? Even if a counselor has experienced a similar issue, he or she must assume that the counselee’s situation, feelings, perspectives, and life is different. Counselors must listen to the counselee’s goals in counseling.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6. The sixth guiding assumption is that solutions are co-created (</a:t>
            </a:r>
            <a:r>
              <a:rPr lang="en-US" dirty="0" err="1"/>
              <a:t>Kollar</a:t>
            </a:r>
            <a:r>
              <a:rPr lang="en-US" dirty="0"/>
              <a:t>, 2011). The counselor and counselee collaborate to create goals. While the counselee is the expert, the counselor is not a passive bystander. The counselor works with the counselee to guide the process and to help create goals.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7. The seventh guiding assumption is that the counselee is not the problem; the problem is. In some models of helping or counseling, the counselee is seen as one and the same with the problem. This can be very detrimental and discouraging. When people think they are the problem – rather than that they are experiencing a problem – they can feel hopeless or believe they are unable to change. The counselor should view problems externally. When the counselee is not the problem, a solution can be pursued.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8. The eighth guiding assumption is that the counseling relationship is positional (</a:t>
            </a:r>
            <a:r>
              <a:rPr lang="en-US" dirty="0" err="1"/>
              <a:t>Kollar</a:t>
            </a:r>
            <a:r>
              <a:rPr lang="en-US" dirty="0"/>
              <a:t>, 2011). According to </a:t>
            </a:r>
            <a:r>
              <a:rPr lang="en-US" dirty="0" err="1"/>
              <a:t>Kollar</a:t>
            </a:r>
            <a:r>
              <a:rPr lang="en-US" dirty="0"/>
              <a:t> (2011), there are three behavioral positions. The first behavioral position is  attending. An attender is physically present but does not want to be in counseling. This person is not willing to work towards personal change. A person in this position may have come to counseling because of social pressure (through a family member or friend) or through a mandated court order. A person in an attending position is physically present in counseling but mentally and emotionally absent. They are not interested in working on personal goals. The second behavioral position is blaming. The blamer is interested in counseling but for the wrong reasons. This person is looking for other people to change instead of looking at how he or she can change. Blamers will not change because they are looking outward in blame instead of inward in self-reflection. The last behavioral position is willing. A person in the willing position is willing to identify ways they can change and improve their situation. They are willing to engage the counseling process and work towards goals. In counseling, it is important to identify the behavioral position so we can effectively help the counselee. The goal is for each counselee to move into a willing position.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9. The last guiding assumption is that if it is not broken, do not fix it (</a:t>
            </a:r>
            <a:r>
              <a:rPr lang="en-US" dirty="0" err="1"/>
              <a:t>Kollar</a:t>
            </a:r>
            <a:r>
              <a:rPr lang="en-US" dirty="0"/>
              <a:t>, 2011). If a certain aspect is not part of the problem or the solution, don’t touch it (</a:t>
            </a:r>
            <a:r>
              <a:rPr lang="en-US" dirty="0" err="1"/>
              <a:t>Kollar</a:t>
            </a:r>
            <a:r>
              <a:rPr lang="en-US" dirty="0"/>
              <a:t>, 2011). Counselors should focus on areas that are related to the problem or solution. </a:t>
            </a:r>
          </a:p>
          <a:p>
            <a:endParaRPr lang="en-US" dirty="0"/>
          </a:p>
        </p:txBody>
      </p:sp>
      <p:sp>
        <p:nvSpPr>
          <p:cNvPr id="4" name="Slide Number Placeholder 3"/>
          <p:cNvSpPr>
            <a:spLocks noGrp="1"/>
          </p:cNvSpPr>
          <p:nvPr>
            <p:ph type="sldNum" sz="quarter" idx="5"/>
          </p:nvPr>
        </p:nvSpPr>
        <p:spPr/>
        <p:txBody>
          <a:bodyPr/>
          <a:lstStyle/>
          <a:p>
            <a:fld id="{472E9E45-9EDB-4FE0-9EF0-71712C122E5C}" type="slidenum">
              <a:rPr lang="en-US" smtClean="0"/>
              <a:t>12</a:t>
            </a:fld>
            <a:endParaRPr lang="en-US"/>
          </a:p>
        </p:txBody>
      </p:sp>
    </p:spTree>
    <p:extLst>
      <p:ext uri="{BB962C8B-B14F-4D97-AF65-F5344CB8AC3E}">
        <p14:creationId xmlns:p14="http://schemas.microsoft.com/office/powerpoint/2010/main" val="28370970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Before I answer your questions, I would like to address a few common questions in PACO 500.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first question relates to the ASAP Checklist. It is important to note that the ASAP Checklist is just that – a checklist. Do not start the Checklist until you have completed five different tasks. Those tasks are</a:t>
            </a:r>
            <a:r>
              <a:rPr lang="en-US" b="0" i="0" dirty="0">
                <a:solidFill>
                  <a:srgbClr val="000000"/>
                </a:solidFill>
                <a:effectLst/>
                <a:latin typeface="inherit"/>
              </a:rPr>
              <a:t>: 1. Subscribe to Question &amp; Answer Center. 2. Create an audio/video Class Introduction 3. Complete Week 1 Readings. 4. Complete/submit the "My Masterpiece Moment.” 5. Select a predetermined care seeker from the course’s case study. After you finish each of those tasks you can start and complete the ASAP Checklist in Week 1 Assignments.  </a:t>
            </a:r>
          </a:p>
          <a:p>
            <a:pPr marL="171450" marR="0" indent="-171450">
              <a:lnSpc>
                <a:spcPct val="107000"/>
              </a:lnSpc>
              <a:spcBef>
                <a:spcPts val="0"/>
              </a:spcBef>
              <a:spcAft>
                <a:spcPts val="800"/>
              </a:spcAft>
              <a:buFont typeface="Arial" panose="020B0604020202020204" pitchFamily="34" charset="0"/>
              <a:buChar char="•"/>
            </a:pPr>
            <a:r>
              <a:rPr lang="en-US" sz="12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The second question relates to the My Masterpiece Moment. The My Masterpiece Moment is a key task in the ASAP Checklist. However, you will need to post your My Masterpiece Moment in the My Masterpiece Moment forum (see Discussions folder in the course). You should post your answer to three questions in your My Masterpiece Moment. The three questions are: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What’s this?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(relates to something heard for the first time),</a:t>
            </a:r>
            <a:r>
              <a:rPr lang="en-US" sz="1800" b="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dirty="0">
                <a:effectLst/>
                <a:latin typeface="Times New Roman" panose="02020603050405020304" pitchFamily="18" charset="0"/>
                <a:ea typeface="Calibri" panose="020F0502020204030204" pitchFamily="34" charset="0"/>
                <a:cs typeface="Times New Roman" panose="02020603050405020304" pitchFamily="18" charset="0"/>
              </a:rPr>
              <a:t>So What?!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(relates to something affirming, convincing and/or convicting)</a:t>
            </a:r>
            <a:r>
              <a:rPr lang="en-US" sz="1800" b="0" dirty="0">
                <a:effectLst/>
                <a:latin typeface="Calibri" panose="020F0502020204030204" pitchFamily="34" charset="0"/>
                <a:ea typeface="Calibri" panose="020F0502020204030204" pitchFamily="34" charset="0"/>
                <a:cs typeface="Times New Roman" panose="02020603050405020304" pitchFamily="18" charset="0"/>
              </a:rPr>
              <a:t>, and </a:t>
            </a:r>
            <a:r>
              <a:rPr lang="en-US" sz="1800" b="1" dirty="0">
                <a:effectLst/>
                <a:latin typeface="Times New Roman" panose="02020603050405020304" pitchFamily="18" charset="0"/>
                <a:ea typeface="Calibri" panose="020F0502020204030204" pitchFamily="34" charset="0"/>
              </a:rPr>
              <a:t>What’s Best Next??</a:t>
            </a:r>
            <a:r>
              <a:rPr lang="en-US" sz="1800" dirty="0">
                <a:effectLst/>
                <a:latin typeface="Times New Roman" panose="02020603050405020304" pitchFamily="18" charset="0"/>
                <a:ea typeface="Calibri" panose="020F0502020204030204" pitchFamily="34" charset="0"/>
              </a:rPr>
              <a:t> (Relates to attitudes and/or actions that must be cut-out, corrected, or changed). </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pPr marL="171450" marR="0" indent="-171450">
              <a:lnSpc>
                <a:spcPct val="107000"/>
              </a:lnSpc>
              <a:spcBef>
                <a:spcPts val="0"/>
              </a:spcBef>
              <a:spcAft>
                <a:spcPts val="800"/>
              </a:spcAft>
              <a:buFont typeface="Arial" panose="020B0604020202020204" pitchFamily="34" charset="0"/>
              <a:buChar cha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third question relates to the course resources. It is important to note that PACO 500 has 6 required course resources. There are 5 course texts (Petersen, Nichols, Clinton and Hawkins,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Kollar</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and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Carbonell</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as well as the Professional Leadership Uniquely You DISC assessment (which is an access code purchase). You must purchase the course resources for PACO 500. If you have not purchased them yet, you can find them at the Liberty Online bookstore. </a:t>
            </a:r>
          </a:p>
          <a:p>
            <a:pPr marL="171450" marR="0" indent="-171450">
              <a:lnSpc>
                <a:spcPct val="107000"/>
              </a:lnSpc>
              <a:spcBef>
                <a:spcPts val="0"/>
              </a:spcBef>
              <a:spcAft>
                <a:spcPts val="800"/>
              </a:spcAft>
              <a:buFont typeface="Arial" panose="020B0604020202020204" pitchFamily="34" charset="0"/>
              <a:buChar cha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last question relates to the DISC assessment. The DISC assessment is a personality assessment that assesses personality through five primary styles (D, I, S, C). Your DISC results will be provided through the graphs of “this is me” and “this is expected of me.” You can read about the DISC in the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Carbonell</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book and the Uniquely You website. You will need the DISC in various course assignments, including in the Solving My People Puzzle Paper in module 3. </a:t>
            </a:r>
          </a:p>
          <a:p>
            <a:endParaRPr lang="en-US" dirty="0"/>
          </a:p>
        </p:txBody>
      </p:sp>
      <p:sp>
        <p:nvSpPr>
          <p:cNvPr id="4" name="Slide Number Placeholder 3"/>
          <p:cNvSpPr>
            <a:spLocks noGrp="1"/>
          </p:cNvSpPr>
          <p:nvPr>
            <p:ph type="sldNum" sz="quarter" idx="5"/>
          </p:nvPr>
        </p:nvSpPr>
        <p:spPr/>
        <p:txBody>
          <a:bodyPr/>
          <a:lstStyle/>
          <a:p>
            <a:fld id="{472E9E45-9EDB-4FE0-9EF0-71712C122E5C}" type="slidenum">
              <a:rPr lang="en-US" smtClean="0"/>
              <a:t>13</a:t>
            </a:fld>
            <a:endParaRPr lang="en-US"/>
          </a:p>
        </p:txBody>
      </p:sp>
    </p:spTree>
    <p:extLst>
      <p:ext uri="{BB962C8B-B14F-4D97-AF65-F5344CB8AC3E}">
        <p14:creationId xmlns:p14="http://schemas.microsoft.com/office/powerpoint/2010/main" val="31813771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questions do you have about the course? </a:t>
            </a:r>
          </a:p>
        </p:txBody>
      </p:sp>
      <p:sp>
        <p:nvSpPr>
          <p:cNvPr id="4" name="Slide Number Placeholder 3"/>
          <p:cNvSpPr>
            <a:spLocks noGrp="1"/>
          </p:cNvSpPr>
          <p:nvPr>
            <p:ph type="sldNum" sz="quarter" idx="5"/>
          </p:nvPr>
        </p:nvSpPr>
        <p:spPr/>
        <p:txBody>
          <a:bodyPr/>
          <a:lstStyle/>
          <a:p>
            <a:fld id="{472E9E45-9EDB-4FE0-9EF0-71712C122E5C}" type="slidenum">
              <a:rPr lang="en-US" smtClean="0"/>
              <a:t>14</a:t>
            </a:fld>
            <a:endParaRPr lang="en-US"/>
          </a:p>
        </p:txBody>
      </p:sp>
    </p:spTree>
    <p:extLst>
      <p:ext uri="{BB962C8B-B14F-4D97-AF65-F5344CB8AC3E}">
        <p14:creationId xmlns:p14="http://schemas.microsoft.com/office/powerpoint/2010/main" val="3941486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EEFDE72-1926-144C-8376-6A5AC9C2793F}" type="datetimeFigureOut">
              <a:rPr lang="en-US" smtClean="0"/>
              <a:t>12/23/2020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0A07D-DAF4-6D4C-A3D5-C330E9999FCF}" type="slidenum">
              <a:rPr lang="en-US" smtClean="0"/>
              <a:t>‹#›</a:t>
            </a:fld>
            <a:endParaRPr lang="en-US"/>
          </a:p>
        </p:txBody>
      </p:sp>
    </p:spTree>
    <p:extLst>
      <p:ext uri="{BB962C8B-B14F-4D97-AF65-F5344CB8AC3E}">
        <p14:creationId xmlns:p14="http://schemas.microsoft.com/office/powerpoint/2010/main" val="913669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EEFDE72-1926-144C-8376-6A5AC9C2793F}" type="datetimeFigureOut">
              <a:rPr lang="en-US" smtClean="0"/>
              <a:t>12/23/2020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0A07D-DAF4-6D4C-A3D5-C330E9999FCF}" type="slidenum">
              <a:rPr lang="en-US" smtClean="0"/>
              <a:t>‹#›</a:t>
            </a:fld>
            <a:endParaRPr lang="en-US"/>
          </a:p>
        </p:txBody>
      </p:sp>
    </p:spTree>
    <p:extLst>
      <p:ext uri="{BB962C8B-B14F-4D97-AF65-F5344CB8AC3E}">
        <p14:creationId xmlns:p14="http://schemas.microsoft.com/office/powerpoint/2010/main" val="332062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EEFDE72-1926-144C-8376-6A5AC9C2793F}" type="datetimeFigureOut">
              <a:rPr lang="en-US" smtClean="0"/>
              <a:t>12/23/2020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0A07D-DAF4-6D4C-A3D5-C330E9999FCF}" type="slidenum">
              <a:rPr lang="en-US" smtClean="0"/>
              <a:t>‹#›</a:t>
            </a:fld>
            <a:endParaRPr lang="en-US"/>
          </a:p>
        </p:txBody>
      </p:sp>
    </p:spTree>
    <p:extLst>
      <p:ext uri="{BB962C8B-B14F-4D97-AF65-F5344CB8AC3E}">
        <p14:creationId xmlns:p14="http://schemas.microsoft.com/office/powerpoint/2010/main" val="2239541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EEFDE72-1926-144C-8376-6A5AC9C2793F}" type="datetimeFigureOut">
              <a:rPr lang="en-US" smtClean="0"/>
              <a:t>12/23/2020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70A07D-DAF4-6D4C-A3D5-C330E9999FCF}" type="slidenum">
              <a:rPr lang="en-US" smtClean="0"/>
              <a:t>‹#›</a:t>
            </a:fld>
            <a:endParaRPr lang="en-US"/>
          </a:p>
        </p:txBody>
      </p:sp>
    </p:spTree>
    <p:extLst>
      <p:ext uri="{BB962C8B-B14F-4D97-AF65-F5344CB8AC3E}">
        <p14:creationId xmlns:p14="http://schemas.microsoft.com/office/powerpoint/2010/main" val="2074586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EEFDE72-1926-144C-8376-6A5AC9C2793F}" type="datetimeFigureOut">
              <a:rPr lang="en-US" smtClean="0"/>
              <a:t>12/23/2020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70A07D-DAF4-6D4C-A3D5-C330E9999FCF}" type="slidenum">
              <a:rPr lang="en-US" smtClean="0"/>
              <a:t>‹#›</a:t>
            </a:fld>
            <a:endParaRPr lang="en-US"/>
          </a:p>
        </p:txBody>
      </p:sp>
    </p:spTree>
    <p:extLst>
      <p:ext uri="{BB962C8B-B14F-4D97-AF65-F5344CB8AC3E}">
        <p14:creationId xmlns:p14="http://schemas.microsoft.com/office/powerpoint/2010/main" val="4243849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EEFDE72-1926-144C-8376-6A5AC9C2793F}" type="datetimeFigureOut">
              <a:rPr lang="en-US" smtClean="0"/>
              <a:t>12/23/2020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70A07D-DAF4-6D4C-A3D5-C330E9999FCF}" type="slidenum">
              <a:rPr lang="en-US" smtClean="0"/>
              <a:t>‹#›</a:t>
            </a:fld>
            <a:endParaRPr lang="en-US"/>
          </a:p>
        </p:txBody>
      </p:sp>
    </p:spTree>
    <p:extLst>
      <p:ext uri="{BB962C8B-B14F-4D97-AF65-F5344CB8AC3E}">
        <p14:creationId xmlns:p14="http://schemas.microsoft.com/office/powerpoint/2010/main" val="1281735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EFDE72-1926-144C-8376-6A5AC9C2793F}" type="datetimeFigureOut">
              <a:rPr lang="en-US" smtClean="0"/>
              <a:t>12/23/2020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70A07D-DAF4-6D4C-A3D5-C330E9999FCF}" type="slidenum">
              <a:rPr lang="en-US" smtClean="0"/>
              <a:t>‹#›</a:t>
            </a:fld>
            <a:endParaRPr lang="en-US"/>
          </a:p>
        </p:txBody>
      </p:sp>
    </p:spTree>
    <p:extLst>
      <p:ext uri="{BB962C8B-B14F-4D97-AF65-F5344CB8AC3E}">
        <p14:creationId xmlns:p14="http://schemas.microsoft.com/office/powerpoint/2010/main" val="28598354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EEFDE72-1926-144C-8376-6A5AC9C2793F}" type="datetimeFigureOut">
              <a:rPr lang="en-US" smtClean="0"/>
              <a:t>12/23/2020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70A07D-DAF4-6D4C-A3D5-C330E9999FCF}" type="slidenum">
              <a:rPr lang="en-US" smtClean="0"/>
              <a:t>‹#›</a:t>
            </a:fld>
            <a:endParaRPr lang="en-US"/>
          </a:p>
        </p:txBody>
      </p:sp>
    </p:spTree>
    <p:extLst>
      <p:ext uri="{BB962C8B-B14F-4D97-AF65-F5344CB8AC3E}">
        <p14:creationId xmlns:p14="http://schemas.microsoft.com/office/powerpoint/2010/main" val="3853860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EEFDE72-1926-144C-8376-6A5AC9C2793F}" type="datetimeFigureOut">
              <a:rPr lang="en-US" smtClean="0"/>
              <a:t>12/23/2020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70A07D-DAF4-6D4C-A3D5-C330E9999FCF}" type="slidenum">
              <a:rPr lang="en-US" smtClean="0"/>
              <a:t>‹#›</a:t>
            </a:fld>
            <a:endParaRPr lang="en-US"/>
          </a:p>
        </p:txBody>
      </p:sp>
    </p:spTree>
    <p:extLst>
      <p:ext uri="{BB962C8B-B14F-4D97-AF65-F5344CB8AC3E}">
        <p14:creationId xmlns:p14="http://schemas.microsoft.com/office/powerpoint/2010/main" val="1949262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EFDE72-1926-144C-8376-6A5AC9C2793F}" type="datetimeFigureOut">
              <a:rPr lang="en-US" smtClean="0"/>
              <a:t>12/23/2020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0A07D-DAF4-6D4C-A3D5-C330E9999FCF}" type="slidenum">
              <a:rPr lang="en-US" smtClean="0"/>
              <a:t>‹#›</a:t>
            </a:fld>
            <a:endParaRPr lang="en-US"/>
          </a:p>
        </p:txBody>
      </p:sp>
    </p:spTree>
    <p:extLst>
      <p:ext uri="{BB962C8B-B14F-4D97-AF65-F5344CB8AC3E}">
        <p14:creationId xmlns:p14="http://schemas.microsoft.com/office/powerpoint/2010/main" val="726426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EFDE72-1926-144C-8376-6A5AC9C2793F}" type="datetimeFigureOut">
              <a:rPr lang="en-US" smtClean="0"/>
              <a:t>12/23/2020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70A07D-DAF4-6D4C-A3D5-C330E9999FCF}" type="slidenum">
              <a:rPr lang="en-US" smtClean="0"/>
              <a:t>‹#›</a:t>
            </a:fld>
            <a:endParaRPr lang="en-US"/>
          </a:p>
        </p:txBody>
      </p:sp>
    </p:spTree>
    <p:extLst>
      <p:ext uri="{BB962C8B-B14F-4D97-AF65-F5344CB8AC3E}">
        <p14:creationId xmlns:p14="http://schemas.microsoft.com/office/powerpoint/2010/main" val="3119049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EFDE72-1926-144C-8376-6A5AC9C2793F}" type="datetimeFigureOut">
              <a:rPr lang="en-US" smtClean="0"/>
              <a:t>12/23/2020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D70A07D-DAF4-6D4C-A3D5-C330E9999FCF}" type="slidenum">
              <a:rPr lang="en-US" smtClean="0"/>
              <a:t>‹#›</a:t>
            </a:fld>
            <a:endParaRPr lang="en-US"/>
          </a:p>
        </p:txBody>
      </p:sp>
    </p:spTree>
    <p:extLst>
      <p:ext uri="{BB962C8B-B14F-4D97-AF65-F5344CB8AC3E}">
        <p14:creationId xmlns:p14="http://schemas.microsoft.com/office/powerpoint/2010/main" val="35668913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Adobe Garamond Pro" pitchFamily="18" charset="0"/>
          <a:ea typeface="+mj-ea"/>
          <a:cs typeface="+mj-cs"/>
        </a:defRPr>
      </a:lvl1pPr>
    </p:titleStyle>
    <p:bodyStyle>
      <a:lvl1pPr marL="342900" indent="-342900" algn="l" defTabSz="457200" rtl="0" eaLnBrk="1" latinLnBrk="0" hangingPunct="1">
        <a:spcBef>
          <a:spcPct val="20000"/>
        </a:spcBef>
        <a:buFont typeface="Arial" pitchFamily="34" charset="0"/>
        <a:buChar char="•"/>
        <a:defRPr sz="3200" kern="1200">
          <a:solidFill>
            <a:schemeClr val="tx1"/>
          </a:solidFill>
          <a:latin typeface="Arial" pitchFamily="34" charset="0"/>
          <a:ea typeface="+mn-ea"/>
          <a:cs typeface="Arial" pitchFamily="34" charset="0"/>
        </a:defRPr>
      </a:lvl1pPr>
      <a:lvl2pPr marL="742950" indent="-285750" algn="l" defTabSz="457200" rtl="0" eaLnBrk="1" latinLnBrk="0" hangingPunct="1">
        <a:spcBef>
          <a:spcPct val="20000"/>
        </a:spcBef>
        <a:buFont typeface="Arial" pitchFamily="34" charset="0"/>
        <a:buChar char="•"/>
        <a:defRPr sz="2800" kern="1200">
          <a:solidFill>
            <a:schemeClr val="tx1"/>
          </a:solidFill>
          <a:latin typeface="Arial" pitchFamily="34" charset="0"/>
          <a:ea typeface="+mn-ea"/>
          <a:cs typeface="Arial" pitchFamily="34" charset="0"/>
        </a:defRPr>
      </a:lvl2pPr>
      <a:lvl3pPr marL="1143000" indent="-228600" algn="l" defTabSz="457200" rtl="0" eaLnBrk="1" latinLnBrk="0" hangingPunct="1">
        <a:spcBef>
          <a:spcPct val="20000"/>
        </a:spcBef>
        <a:buFont typeface="Arial" pitchFamily="34" charset="0"/>
        <a:buChar char="•"/>
        <a:defRPr sz="2400" kern="1200">
          <a:solidFill>
            <a:schemeClr val="tx1"/>
          </a:solidFill>
          <a:latin typeface="Arial" pitchFamily="34" charset="0"/>
          <a:ea typeface="+mn-ea"/>
          <a:cs typeface="Arial" pitchFamily="34" charset="0"/>
        </a:defRPr>
      </a:lvl3pPr>
      <a:lvl4pPr marL="1600200" indent="-228600" algn="l" defTabSz="4572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4572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5000" dirty="0"/>
              <a:t>PACO 500 – </a:t>
            </a:r>
            <a:br>
              <a:rPr lang="en-US" sz="5000" dirty="0"/>
            </a:br>
            <a:r>
              <a:rPr lang="en-US" sz="5000" dirty="0"/>
              <a:t>Subject Matter Conversation </a:t>
            </a:r>
          </a:p>
        </p:txBody>
      </p:sp>
      <p:sp>
        <p:nvSpPr>
          <p:cNvPr id="3" name="Subtitle 2"/>
          <p:cNvSpPr>
            <a:spLocks noGrp="1"/>
          </p:cNvSpPr>
          <p:nvPr>
            <p:ph type="subTitle" idx="1"/>
          </p:nvPr>
        </p:nvSpPr>
        <p:spPr/>
        <p:txBody>
          <a:bodyPr/>
          <a:lstStyle/>
          <a:p>
            <a:r>
              <a:rPr lang="en-US" sz="3600" dirty="0">
                <a:solidFill>
                  <a:schemeClr val="tx1"/>
                </a:solidFill>
                <a:latin typeface="Adobe Garamond Pro"/>
              </a:rPr>
              <a:t>A connective, collaborative, and cumulative experience! </a:t>
            </a:r>
          </a:p>
          <a:p>
            <a:endParaRPr lang="en-US" dirty="0"/>
          </a:p>
        </p:txBody>
      </p:sp>
    </p:spTree>
    <p:extLst>
      <p:ext uri="{BB962C8B-B14F-4D97-AF65-F5344CB8AC3E}">
        <p14:creationId xmlns:p14="http://schemas.microsoft.com/office/powerpoint/2010/main" val="24418519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2AF20A2-E0D4-4145-80F0-022E74DAFA22}"/>
              </a:ext>
            </a:extLst>
          </p:cNvPr>
          <p:cNvSpPr>
            <a:spLocks noGrp="1"/>
          </p:cNvSpPr>
          <p:nvPr>
            <p:ph type="title"/>
          </p:nvPr>
        </p:nvSpPr>
        <p:spPr/>
        <p:txBody>
          <a:bodyPr/>
          <a:lstStyle/>
          <a:p>
            <a:r>
              <a:rPr lang="en-US" sz="4400" dirty="0"/>
              <a:t>Introduction and Prayer </a:t>
            </a:r>
            <a:endParaRPr lang="en-US" dirty="0"/>
          </a:p>
        </p:txBody>
      </p:sp>
      <p:sp>
        <p:nvSpPr>
          <p:cNvPr id="5" name="Content Placeholder 4">
            <a:extLst>
              <a:ext uri="{FF2B5EF4-FFF2-40B4-BE49-F238E27FC236}">
                <a16:creationId xmlns:a16="http://schemas.microsoft.com/office/drawing/2014/main" id="{977800E4-0AE3-46AC-BD1A-C7D61ACBE474}"/>
              </a:ext>
            </a:extLst>
          </p:cNvPr>
          <p:cNvSpPr>
            <a:spLocks noGrp="1"/>
          </p:cNvSpPr>
          <p:nvPr>
            <p:ph idx="1"/>
          </p:nvPr>
        </p:nvSpPr>
        <p:spPr/>
        <p:txBody>
          <a:bodyPr/>
          <a:lstStyle/>
          <a:p>
            <a:r>
              <a:rPr lang="en-US" dirty="0">
                <a:latin typeface="Adobe Garamond Pro"/>
              </a:rPr>
              <a:t>Welcome from your PACO course instructor! </a:t>
            </a:r>
          </a:p>
          <a:p>
            <a:r>
              <a:rPr lang="en-US" dirty="0">
                <a:effectLst/>
                <a:latin typeface="Adobe Garamond Pro"/>
              </a:rPr>
              <a:t>Prayer</a:t>
            </a:r>
          </a:p>
          <a:p>
            <a:endParaRPr lang="en-US" dirty="0"/>
          </a:p>
        </p:txBody>
      </p:sp>
    </p:spTree>
    <p:extLst>
      <p:ext uri="{BB962C8B-B14F-4D97-AF65-F5344CB8AC3E}">
        <p14:creationId xmlns:p14="http://schemas.microsoft.com/office/powerpoint/2010/main" val="3123836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C65B1-CCFA-487B-8868-26393E3577EA}"/>
              </a:ext>
            </a:extLst>
          </p:cNvPr>
          <p:cNvSpPr>
            <a:spLocks noGrp="1"/>
          </p:cNvSpPr>
          <p:nvPr>
            <p:ph type="title"/>
          </p:nvPr>
        </p:nvSpPr>
        <p:spPr/>
        <p:txBody>
          <a:bodyPr/>
          <a:lstStyle/>
          <a:p>
            <a:r>
              <a:rPr lang="en-US" sz="4400" dirty="0">
                <a:latin typeface="Adobe Garamond Pro"/>
              </a:rPr>
              <a:t>Course Tips and Navigation </a:t>
            </a:r>
            <a:endParaRPr lang="en-US" dirty="0">
              <a:latin typeface="Adobe Garamond Pro"/>
            </a:endParaRPr>
          </a:p>
        </p:txBody>
      </p:sp>
      <p:sp>
        <p:nvSpPr>
          <p:cNvPr id="3" name="Content Placeholder 2">
            <a:extLst>
              <a:ext uri="{FF2B5EF4-FFF2-40B4-BE49-F238E27FC236}">
                <a16:creationId xmlns:a16="http://schemas.microsoft.com/office/drawing/2014/main" id="{BF7C73FA-C34A-48A2-ACED-D5AE82916051}"/>
              </a:ext>
            </a:extLst>
          </p:cNvPr>
          <p:cNvSpPr>
            <a:spLocks noGrp="1"/>
          </p:cNvSpPr>
          <p:nvPr>
            <p:ph idx="1"/>
          </p:nvPr>
        </p:nvSpPr>
        <p:spPr/>
        <p:txBody>
          <a:bodyPr/>
          <a:lstStyle/>
          <a:p>
            <a:r>
              <a:rPr lang="en-US" dirty="0">
                <a:latin typeface="Adobe Garamond Pro"/>
              </a:rPr>
              <a:t>Clarification on APA and Turabian in PACO 500 </a:t>
            </a:r>
          </a:p>
          <a:p>
            <a:r>
              <a:rPr lang="en-US" dirty="0">
                <a:latin typeface="Adobe Garamond Pro"/>
              </a:rPr>
              <a:t>Course resources </a:t>
            </a:r>
          </a:p>
          <a:p>
            <a:r>
              <a:rPr lang="en-US" dirty="0">
                <a:latin typeface="Adobe Garamond Pro"/>
              </a:rPr>
              <a:t>Writing Guides and the Liberty Online Writing Center </a:t>
            </a:r>
          </a:p>
          <a:p>
            <a:endParaRPr lang="en-US" dirty="0"/>
          </a:p>
        </p:txBody>
      </p:sp>
    </p:spTree>
    <p:extLst>
      <p:ext uri="{BB962C8B-B14F-4D97-AF65-F5344CB8AC3E}">
        <p14:creationId xmlns:p14="http://schemas.microsoft.com/office/powerpoint/2010/main" val="1233320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EEF86-BAF8-440F-8C04-0AB4E7DD73C9}"/>
              </a:ext>
            </a:extLst>
          </p:cNvPr>
          <p:cNvSpPr>
            <a:spLocks noGrp="1"/>
          </p:cNvSpPr>
          <p:nvPr>
            <p:ph type="title"/>
          </p:nvPr>
        </p:nvSpPr>
        <p:spPr/>
        <p:txBody>
          <a:bodyPr/>
          <a:lstStyle/>
          <a:p>
            <a:r>
              <a:rPr lang="en-US" sz="4400" dirty="0"/>
              <a:t>Course Tips and Navigation (cont.) </a:t>
            </a:r>
            <a:endParaRPr lang="en-US" dirty="0"/>
          </a:p>
        </p:txBody>
      </p:sp>
      <p:sp>
        <p:nvSpPr>
          <p:cNvPr id="3" name="Content Placeholder 2">
            <a:extLst>
              <a:ext uri="{FF2B5EF4-FFF2-40B4-BE49-F238E27FC236}">
                <a16:creationId xmlns:a16="http://schemas.microsoft.com/office/drawing/2014/main" id="{964CC036-7F28-4F05-AA6F-0772FD98CF18}"/>
              </a:ext>
            </a:extLst>
          </p:cNvPr>
          <p:cNvSpPr>
            <a:spLocks noGrp="1"/>
          </p:cNvSpPr>
          <p:nvPr>
            <p:ph idx="1"/>
          </p:nvPr>
        </p:nvSpPr>
        <p:spPr/>
        <p:txBody>
          <a:bodyPr/>
          <a:lstStyle/>
          <a:p>
            <a:r>
              <a:rPr lang="en-US" sz="3200" dirty="0">
                <a:latin typeface="Adobe Garamond Pro"/>
              </a:rPr>
              <a:t>Professor tips and suggestions for success </a:t>
            </a:r>
          </a:p>
          <a:p>
            <a:endParaRPr lang="en-US" dirty="0"/>
          </a:p>
        </p:txBody>
      </p:sp>
    </p:spTree>
    <p:extLst>
      <p:ext uri="{BB962C8B-B14F-4D97-AF65-F5344CB8AC3E}">
        <p14:creationId xmlns:p14="http://schemas.microsoft.com/office/powerpoint/2010/main" val="898319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ACC3C-51BC-413F-9C81-AC31F36C1EA4}"/>
              </a:ext>
            </a:extLst>
          </p:cNvPr>
          <p:cNvSpPr>
            <a:spLocks noGrp="1"/>
          </p:cNvSpPr>
          <p:nvPr>
            <p:ph type="title"/>
          </p:nvPr>
        </p:nvSpPr>
        <p:spPr/>
        <p:txBody>
          <a:bodyPr/>
          <a:lstStyle/>
          <a:p>
            <a:r>
              <a:rPr lang="en-US" dirty="0"/>
              <a:t>Course Content Overview </a:t>
            </a:r>
          </a:p>
        </p:txBody>
      </p:sp>
      <p:graphicFrame>
        <p:nvGraphicFramePr>
          <p:cNvPr id="4" name="Content Placeholder 4">
            <a:extLst>
              <a:ext uri="{FF2B5EF4-FFF2-40B4-BE49-F238E27FC236}">
                <a16:creationId xmlns:a16="http://schemas.microsoft.com/office/drawing/2014/main" id="{D9F091FA-D109-475B-AA00-3BD8B0BAEE8A}"/>
              </a:ext>
            </a:extLst>
          </p:cNvPr>
          <p:cNvGraphicFramePr>
            <a:graphicFrameLocks noGrp="1"/>
          </p:cNvGraphicFramePr>
          <p:nvPr>
            <p:ph idx="1"/>
            <p:extLst>
              <p:ext uri="{D42A27DB-BD31-4B8C-83A1-F6EECF244321}">
                <p14:modId xmlns:p14="http://schemas.microsoft.com/office/powerpoint/2010/main" val="2420341759"/>
              </p:ext>
            </p:extLst>
          </p:nvPr>
        </p:nvGraphicFramePr>
        <p:xfrm>
          <a:off x="457200" y="1600200"/>
          <a:ext cx="8229600" cy="37168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013616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1D9A9-5836-4E03-AE24-5815C6D0026F}"/>
              </a:ext>
            </a:extLst>
          </p:cNvPr>
          <p:cNvSpPr>
            <a:spLocks noGrp="1"/>
          </p:cNvSpPr>
          <p:nvPr>
            <p:ph type="title"/>
          </p:nvPr>
        </p:nvSpPr>
        <p:spPr/>
        <p:txBody>
          <a:bodyPr/>
          <a:lstStyle/>
          <a:p>
            <a:r>
              <a:rPr lang="en-US" dirty="0"/>
              <a:t>Course Content Overview (cont.)</a:t>
            </a:r>
          </a:p>
        </p:txBody>
      </p:sp>
      <p:sp>
        <p:nvSpPr>
          <p:cNvPr id="3" name="Content Placeholder 2">
            <a:extLst>
              <a:ext uri="{FF2B5EF4-FFF2-40B4-BE49-F238E27FC236}">
                <a16:creationId xmlns:a16="http://schemas.microsoft.com/office/drawing/2014/main" id="{446683AA-E548-42F6-AD97-BAA06043C7C4}"/>
              </a:ext>
            </a:extLst>
          </p:cNvPr>
          <p:cNvSpPr>
            <a:spLocks noGrp="1"/>
          </p:cNvSpPr>
          <p:nvPr>
            <p:ph idx="1"/>
          </p:nvPr>
        </p:nvSpPr>
        <p:spPr/>
        <p:txBody>
          <a:bodyPr>
            <a:normAutofit fontScale="92500" lnSpcReduction="20000"/>
          </a:bodyPr>
          <a:lstStyle/>
          <a:p>
            <a:pPr>
              <a:lnSpc>
                <a:spcPct val="110000"/>
              </a:lnSpc>
            </a:pPr>
            <a:r>
              <a:rPr lang="en-US" sz="3200" dirty="0">
                <a:latin typeface="Adobe Garamond Pro"/>
              </a:rPr>
              <a:t>Module 4: Week 4 - Get the Present Story</a:t>
            </a:r>
          </a:p>
          <a:p>
            <a:pPr>
              <a:lnSpc>
                <a:spcPct val="110000"/>
              </a:lnSpc>
            </a:pPr>
            <a:r>
              <a:rPr lang="en-US" sz="3200" dirty="0">
                <a:latin typeface="Adobe Garamond Pro"/>
              </a:rPr>
              <a:t>Module 5: Week 5 - Develop the Preferred Story/Solution</a:t>
            </a:r>
          </a:p>
          <a:p>
            <a:pPr>
              <a:lnSpc>
                <a:spcPct val="110000"/>
              </a:lnSpc>
            </a:pPr>
            <a:r>
              <a:rPr lang="en-US" sz="3200" dirty="0">
                <a:latin typeface="Adobe Garamond Pro"/>
              </a:rPr>
              <a:t>Module 6: Week 6 - Clarify/Execute the Action Plan</a:t>
            </a:r>
          </a:p>
          <a:p>
            <a:pPr>
              <a:lnSpc>
                <a:spcPct val="110000"/>
              </a:lnSpc>
            </a:pPr>
            <a:r>
              <a:rPr lang="en-US" sz="3200" dirty="0">
                <a:latin typeface="Adobe Garamond Pro"/>
              </a:rPr>
              <a:t>Module 7: Week 7 - Connect Care-seeker to Community</a:t>
            </a:r>
          </a:p>
          <a:p>
            <a:pPr>
              <a:lnSpc>
                <a:spcPct val="110000"/>
              </a:lnSpc>
            </a:pPr>
            <a:r>
              <a:rPr lang="en-US" sz="3200" dirty="0">
                <a:latin typeface="Adobe Garamond Pro"/>
              </a:rPr>
              <a:t>Module 8: Week 8 - "So What?!" and "What's Next?!"</a:t>
            </a:r>
          </a:p>
          <a:p>
            <a:endParaRPr lang="en-US" dirty="0"/>
          </a:p>
        </p:txBody>
      </p:sp>
    </p:spTree>
    <p:extLst>
      <p:ext uri="{BB962C8B-B14F-4D97-AF65-F5344CB8AC3E}">
        <p14:creationId xmlns:p14="http://schemas.microsoft.com/office/powerpoint/2010/main" val="1798065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26924-5CF3-4D83-9329-D79CB3705D90}"/>
              </a:ext>
            </a:extLst>
          </p:cNvPr>
          <p:cNvSpPr>
            <a:spLocks noGrp="1"/>
          </p:cNvSpPr>
          <p:nvPr>
            <p:ph type="title"/>
          </p:nvPr>
        </p:nvSpPr>
        <p:spPr/>
        <p:txBody>
          <a:bodyPr/>
          <a:lstStyle/>
          <a:p>
            <a:r>
              <a:rPr lang="en-US" dirty="0"/>
              <a:t>Course Assignments </a:t>
            </a:r>
          </a:p>
        </p:txBody>
      </p:sp>
      <p:sp>
        <p:nvSpPr>
          <p:cNvPr id="3" name="Content Placeholder 2">
            <a:extLst>
              <a:ext uri="{FF2B5EF4-FFF2-40B4-BE49-F238E27FC236}">
                <a16:creationId xmlns:a16="http://schemas.microsoft.com/office/drawing/2014/main" id="{1E36FCC4-A4DC-440B-BF77-874A22FD631E}"/>
              </a:ext>
            </a:extLst>
          </p:cNvPr>
          <p:cNvSpPr>
            <a:spLocks noGrp="1"/>
          </p:cNvSpPr>
          <p:nvPr>
            <p:ph idx="1"/>
          </p:nvPr>
        </p:nvSpPr>
        <p:spPr>
          <a:xfrm>
            <a:off x="457200" y="1600201"/>
            <a:ext cx="8229600" cy="4168421"/>
          </a:xfrm>
        </p:spPr>
        <p:txBody>
          <a:bodyPr>
            <a:normAutofit fontScale="85000" lnSpcReduction="20000"/>
          </a:bodyPr>
          <a:lstStyle/>
          <a:p>
            <a:pPr>
              <a:lnSpc>
                <a:spcPct val="110000"/>
              </a:lnSpc>
            </a:pPr>
            <a:r>
              <a:rPr lang="en-US" sz="3200" dirty="0">
                <a:latin typeface="Adobe Garamond Pro"/>
              </a:rPr>
              <a:t>Course Requirements Checklist </a:t>
            </a:r>
          </a:p>
          <a:p>
            <a:pPr>
              <a:lnSpc>
                <a:spcPct val="110000"/>
              </a:lnSpc>
            </a:pPr>
            <a:r>
              <a:rPr lang="en-US" sz="3200" dirty="0">
                <a:latin typeface="Adobe Garamond Pro"/>
              </a:rPr>
              <a:t>Subject Matter Conversation </a:t>
            </a:r>
          </a:p>
          <a:p>
            <a:pPr>
              <a:lnSpc>
                <a:spcPct val="110000"/>
              </a:lnSpc>
            </a:pPr>
            <a:r>
              <a:rPr lang="en-US" sz="3200" dirty="0">
                <a:latin typeface="Adobe Garamond Pro"/>
              </a:rPr>
              <a:t>A.S.A.P Checklist </a:t>
            </a:r>
          </a:p>
          <a:p>
            <a:pPr>
              <a:lnSpc>
                <a:spcPct val="110000"/>
              </a:lnSpc>
            </a:pPr>
            <a:r>
              <a:rPr lang="en-US" sz="3200" dirty="0">
                <a:latin typeface="Adobe Garamond Pro"/>
              </a:rPr>
              <a:t>PBR Paper</a:t>
            </a:r>
          </a:p>
          <a:p>
            <a:pPr>
              <a:lnSpc>
                <a:spcPct val="110000"/>
              </a:lnSpc>
            </a:pPr>
            <a:r>
              <a:rPr lang="en-US" sz="3200" dirty="0">
                <a:latin typeface="Adobe Garamond Pro"/>
              </a:rPr>
              <a:t>Solving My People Puzzle Paper</a:t>
            </a:r>
          </a:p>
          <a:p>
            <a:pPr>
              <a:lnSpc>
                <a:spcPct val="110000"/>
              </a:lnSpc>
            </a:pPr>
            <a:r>
              <a:rPr lang="en-US" sz="3200" dirty="0">
                <a:latin typeface="Adobe Garamond Pro"/>
              </a:rPr>
              <a:t>Discussions: </a:t>
            </a:r>
            <a:r>
              <a:rPr lang="en-US" sz="3200" dirty="0" err="1">
                <a:latin typeface="Adobe Garamond Pro"/>
              </a:rPr>
              <a:t>SbStPC</a:t>
            </a:r>
            <a:r>
              <a:rPr lang="en-US" sz="3200" dirty="0">
                <a:latin typeface="Adobe Garamond Pro"/>
              </a:rPr>
              <a:t> Phases (walk a predetermined care-seeker through four phases of solution-focused pastoral counseling)</a:t>
            </a:r>
          </a:p>
          <a:p>
            <a:pPr>
              <a:lnSpc>
                <a:spcPct val="110000"/>
              </a:lnSpc>
            </a:pPr>
            <a:r>
              <a:rPr lang="en-US" sz="3200" dirty="0">
                <a:latin typeface="Adobe Garamond Pro"/>
              </a:rPr>
              <a:t>Discussion: So What?! and What’s Next?! </a:t>
            </a:r>
            <a:endParaRPr lang="en-US" sz="2800" dirty="0">
              <a:latin typeface="Adobe Garamond Pro"/>
            </a:endParaRPr>
          </a:p>
          <a:p>
            <a:endParaRPr lang="en-US" dirty="0"/>
          </a:p>
        </p:txBody>
      </p:sp>
    </p:spTree>
    <p:extLst>
      <p:ext uri="{BB962C8B-B14F-4D97-AF65-F5344CB8AC3E}">
        <p14:creationId xmlns:p14="http://schemas.microsoft.com/office/powerpoint/2010/main" val="1950671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58349-F15E-4060-9D2C-990DA5FD8C7E}"/>
              </a:ext>
            </a:extLst>
          </p:cNvPr>
          <p:cNvSpPr>
            <a:spLocks noGrp="1"/>
          </p:cNvSpPr>
          <p:nvPr>
            <p:ph type="title"/>
          </p:nvPr>
        </p:nvSpPr>
        <p:spPr/>
        <p:txBody>
          <a:bodyPr>
            <a:normAutofit fontScale="90000"/>
          </a:bodyPr>
          <a:lstStyle/>
          <a:p>
            <a:r>
              <a:rPr lang="en-US" sz="4400" dirty="0"/>
              <a:t>Question 1: What is Solution-focused </a:t>
            </a:r>
            <a:r>
              <a:rPr lang="en-US" dirty="0"/>
              <a:t>P</a:t>
            </a:r>
            <a:r>
              <a:rPr lang="en-US" sz="4400" dirty="0"/>
              <a:t>astoral </a:t>
            </a:r>
            <a:r>
              <a:rPr lang="en-US" dirty="0"/>
              <a:t>C</a:t>
            </a:r>
            <a:r>
              <a:rPr lang="en-US" sz="4400" dirty="0"/>
              <a:t>ounseling? </a:t>
            </a:r>
            <a:endParaRPr lang="en-US" dirty="0"/>
          </a:p>
        </p:txBody>
      </p:sp>
      <p:sp>
        <p:nvSpPr>
          <p:cNvPr id="3" name="Content Placeholder 2">
            <a:extLst>
              <a:ext uri="{FF2B5EF4-FFF2-40B4-BE49-F238E27FC236}">
                <a16:creationId xmlns:a16="http://schemas.microsoft.com/office/drawing/2014/main" id="{18233476-A950-4221-86DA-5D65952135F7}"/>
              </a:ext>
            </a:extLst>
          </p:cNvPr>
          <p:cNvSpPr>
            <a:spLocks noGrp="1"/>
          </p:cNvSpPr>
          <p:nvPr>
            <p:ph idx="1"/>
          </p:nvPr>
        </p:nvSpPr>
        <p:spPr/>
        <p:txBody>
          <a:bodyPr/>
          <a:lstStyle/>
          <a:p>
            <a:r>
              <a:rPr lang="en-US" sz="3200" dirty="0">
                <a:effectLst/>
                <a:latin typeface="Adobe Garamond Pro"/>
              </a:rPr>
              <a:t>Solution-focused pastoral counseling is a future-oriented, goal-driven approach to brief pastoral counseling. </a:t>
            </a:r>
          </a:p>
          <a:p>
            <a:endParaRPr lang="en-US" dirty="0"/>
          </a:p>
        </p:txBody>
      </p:sp>
    </p:spTree>
    <p:extLst>
      <p:ext uri="{BB962C8B-B14F-4D97-AF65-F5344CB8AC3E}">
        <p14:creationId xmlns:p14="http://schemas.microsoft.com/office/powerpoint/2010/main" val="4051314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EFE28-6FE6-4ECA-8023-C865FC5CD65D}"/>
              </a:ext>
            </a:extLst>
          </p:cNvPr>
          <p:cNvSpPr>
            <a:spLocks noGrp="1"/>
          </p:cNvSpPr>
          <p:nvPr>
            <p:ph type="title"/>
          </p:nvPr>
        </p:nvSpPr>
        <p:spPr/>
        <p:txBody>
          <a:bodyPr>
            <a:normAutofit fontScale="90000"/>
          </a:bodyPr>
          <a:lstStyle/>
          <a:p>
            <a:r>
              <a:rPr lang="en-US" dirty="0"/>
              <a:t>Question 2: What is a Symphonic View of Personhood?</a:t>
            </a:r>
          </a:p>
        </p:txBody>
      </p:sp>
      <p:sp>
        <p:nvSpPr>
          <p:cNvPr id="3" name="Content Placeholder 2">
            <a:extLst>
              <a:ext uri="{FF2B5EF4-FFF2-40B4-BE49-F238E27FC236}">
                <a16:creationId xmlns:a16="http://schemas.microsoft.com/office/drawing/2014/main" id="{08B4E0DB-7605-48C6-A181-383604B190DC}"/>
              </a:ext>
            </a:extLst>
          </p:cNvPr>
          <p:cNvSpPr>
            <a:spLocks noGrp="1"/>
          </p:cNvSpPr>
          <p:nvPr>
            <p:ph idx="1"/>
          </p:nvPr>
        </p:nvSpPr>
        <p:spPr/>
        <p:txBody>
          <a:bodyPr/>
          <a:lstStyle/>
          <a:p>
            <a:r>
              <a:rPr lang="en-US" sz="3400" dirty="0">
                <a:effectLst/>
                <a:latin typeface="Adobe Garamond Pro"/>
              </a:rPr>
              <a:t>People are complex beings! </a:t>
            </a:r>
          </a:p>
          <a:p>
            <a:r>
              <a:rPr lang="en-US" sz="3400" dirty="0">
                <a:effectLst/>
                <a:latin typeface="Adobe Garamond Pro"/>
              </a:rPr>
              <a:t>We are 	</a:t>
            </a:r>
          </a:p>
          <a:p>
            <a:pPr lvl="1"/>
            <a:r>
              <a:rPr lang="en-US" sz="3400" dirty="0">
                <a:effectLst/>
                <a:latin typeface="Adobe Garamond Pro"/>
              </a:rPr>
              <a:t>Physical </a:t>
            </a:r>
          </a:p>
          <a:p>
            <a:pPr lvl="1"/>
            <a:r>
              <a:rPr lang="en-US" sz="3400" dirty="0">
                <a:effectLst/>
                <a:latin typeface="Adobe Garamond Pro"/>
              </a:rPr>
              <a:t>Mental</a:t>
            </a:r>
          </a:p>
          <a:p>
            <a:pPr lvl="1"/>
            <a:r>
              <a:rPr lang="en-US" sz="3400" dirty="0">
                <a:effectLst/>
                <a:latin typeface="Adobe Garamond Pro"/>
              </a:rPr>
              <a:t>Emotional </a:t>
            </a:r>
          </a:p>
          <a:p>
            <a:pPr lvl="1"/>
            <a:r>
              <a:rPr lang="en-US" sz="3400" dirty="0">
                <a:effectLst/>
                <a:latin typeface="Adobe Garamond Pro"/>
              </a:rPr>
              <a:t>Spiritual </a:t>
            </a:r>
          </a:p>
          <a:p>
            <a:pPr lvl="1"/>
            <a:r>
              <a:rPr lang="en-US" sz="3400" dirty="0">
                <a:effectLst/>
                <a:latin typeface="Adobe Garamond Pro"/>
              </a:rPr>
              <a:t>Relational</a:t>
            </a:r>
          </a:p>
          <a:p>
            <a:endParaRPr lang="en-US" dirty="0"/>
          </a:p>
        </p:txBody>
      </p:sp>
    </p:spTree>
    <p:extLst>
      <p:ext uri="{BB962C8B-B14F-4D97-AF65-F5344CB8AC3E}">
        <p14:creationId xmlns:p14="http://schemas.microsoft.com/office/powerpoint/2010/main" val="3265354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9DFDB-2E5B-4825-9D37-1F58A4B53E5C}"/>
              </a:ext>
            </a:extLst>
          </p:cNvPr>
          <p:cNvSpPr>
            <a:spLocks noGrp="1"/>
          </p:cNvSpPr>
          <p:nvPr>
            <p:ph type="title"/>
          </p:nvPr>
        </p:nvSpPr>
        <p:spPr/>
        <p:txBody>
          <a:bodyPr>
            <a:noAutofit/>
          </a:bodyPr>
          <a:lstStyle/>
          <a:p>
            <a:r>
              <a:rPr lang="en-US" sz="3900" dirty="0"/>
              <a:t>Question 3: What are the Basic Tenets of Solution-focused Pastoral Counseling?</a:t>
            </a:r>
          </a:p>
        </p:txBody>
      </p:sp>
      <p:graphicFrame>
        <p:nvGraphicFramePr>
          <p:cNvPr id="4" name="Content Placeholder 2">
            <a:extLst>
              <a:ext uri="{FF2B5EF4-FFF2-40B4-BE49-F238E27FC236}">
                <a16:creationId xmlns:a16="http://schemas.microsoft.com/office/drawing/2014/main" id="{B051655F-5E69-4F34-8D11-18D97665336B}"/>
              </a:ext>
            </a:extLst>
          </p:cNvPr>
          <p:cNvGraphicFramePr>
            <a:graphicFrameLocks noGrp="1"/>
          </p:cNvGraphicFramePr>
          <p:nvPr>
            <p:ph idx="1"/>
            <p:extLst>
              <p:ext uri="{D42A27DB-BD31-4B8C-83A1-F6EECF244321}">
                <p14:modId xmlns:p14="http://schemas.microsoft.com/office/powerpoint/2010/main" val="2510230982"/>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302212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67B08-1CEC-43DF-AC06-CC92D0921FA3}"/>
              </a:ext>
            </a:extLst>
          </p:cNvPr>
          <p:cNvSpPr>
            <a:spLocks noGrp="1"/>
          </p:cNvSpPr>
          <p:nvPr>
            <p:ph type="title"/>
          </p:nvPr>
        </p:nvSpPr>
        <p:spPr/>
        <p:txBody>
          <a:bodyPr>
            <a:normAutofit fontScale="90000"/>
          </a:bodyPr>
          <a:lstStyle/>
          <a:p>
            <a:r>
              <a:rPr lang="en-US" sz="4400" dirty="0"/>
              <a:t>Question 4: What are Guiding Assumptions for Pastoral </a:t>
            </a:r>
            <a:r>
              <a:rPr lang="en-US" dirty="0"/>
              <a:t>C</a:t>
            </a:r>
            <a:r>
              <a:rPr lang="en-US" sz="4400" dirty="0"/>
              <a:t>ounseling?</a:t>
            </a:r>
            <a:endParaRPr lang="en-US" dirty="0"/>
          </a:p>
        </p:txBody>
      </p:sp>
      <p:sp>
        <p:nvSpPr>
          <p:cNvPr id="3" name="Content Placeholder 2">
            <a:extLst>
              <a:ext uri="{FF2B5EF4-FFF2-40B4-BE49-F238E27FC236}">
                <a16:creationId xmlns:a16="http://schemas.microsoft.com/office/drawing/2014/main" id="{5BB04A8C-C385-4627-BE69-92A62B74699D}"/>
              </a:ext>
            </a:extLst>
          </p:cNvPr>
          <p:cNvSpPr>
            <a:spLocks noGrp="1"/>
          </p:cNvSpPr>
          <p:nvPr>
            <p:ph idx="1"/>
          </p:nvPr>
        </p:nvSpPr>
        <p:spPr/>
        <p:txBody>
          <a:bodyPr/>
          <a:lstStyle/>
          <a:p>
            <a:r>
              <a:rPr lang="en-US" sz="2900" dirty="0">
                <a:latin typeface="Adobe Garamond Pro"/>
              </a:rPr>
              <a:t>There are nine guiding assumptions for solution-focused pastoral counseling (see </a:t>
            </a:r>
            <a:r>
              <a:rPr lang="en-US" sz="2900" dirty="0" err="1">
                <a:latin typeface="Adobe Garamond Pro"/>
              </a:rPr>
              <a:t>Kollar</a:t>
            </a:r>
            <a:r>
              <a:rPr lang="en-US" sz="2900" dirty="0">
                <a:latin typeface="Adobe Garamond Pro"/>
              </a:rPr>
              <a:t>, 2011, chap. 7). </a:t>
            </a:r>
          </a:p>
          <a:p>
            <a:pPr lvl="1"/>
            <a:r>
              <a:rPr lang="en-US" sz="2900" dirty="0">
                <a:latin typeface="Adobe Garamond Pro"/>
              </a:rPr>
              <a:t>1. God is already active in the counselee.</a:t>
            </a:r>
          </a:p>
          <a:p>
            <a:pPr lvl="1"/>
            <a:r>
              <a:rPr lang="en-US" sz="2900" dirty="0">
                <a:latin typeface="Adobe Garamond Pro"/>
              </a:rPr>
              <a:t>2. Complex problems do not demand complex solutions.</a:t>
            </a:r>
          </a:p>
          <a:p>
            <a:pPr lvl="1"/>
            <a:r>
              <a:rPr lang="en-US" sz="2900" dirty="0">
                <a:latin typeface="Adobe Garamond Pro"/>
              </a:rPr>
              <a:t>3. Finding exceptions help create solutions.</a:t>
            </a:r>
          </a:p>
          <a:p>
            <a:pPr lvl="1"/>
            <a:r>
              <a:rPr lang="en-US" sz="2900" dirty="0">
                <a:latin typeface="Adobe Garamond Pro"/>
              </a:rPr>
              <a:t>4. The counselee is always changing.</a:t>
            </a:r>
          </a:p>
          <a:p>
            <a:endParaRPr lang="en-US" dirty="0"/>
          </a:p>
        </p:txBody>
      </p:sp>
    </p:spTree>
    <p:extLst>
      <p:ext uri="{BB962C8B-B14F-4D97-AF65-F5344CB8AC3E}">
        <p14:creationId xmlns:p14="http://schemas.microsoft.com/office/powerpoint/2010/main" val="36302917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46898-0C31-4904-88A1-653FC2B10B4F}"/>
              </a:ext>
            </a:extLst>
          </p:cNvPr>
          <p:cNvSpPr>
            <a:spLocks noGrp="1"/>
          </p:cNvSpPr>
          <p:nvPr>
            <p:ph type="title"/>
          </p:nvPr>
        </p:nvSpPr>
        <p:spPr/>
        <p:txBody>
          <a:bodyPr>
            <a:noAutofit/>
          </a:bodyPr>
          <a:lstStyle/>
          <a:p>
            <a:r>
              <a:rPr lang="en-US" sz="3700" dirty="0"/>
              <a:t>Question 4: What are Guiding Assumptions for Pastoral Counseling? (cont.)</a:t>
            </a:r>
          </a:p>
        </p:txBody>
      </p:sp>
      <p:sp>
        <p:nvSpPr>
          <p:cNvPr id="3" name="Content Placeholder 2">
            <a:extLst>
              <a:ext uri="{FF2B5EF4-FFF2-40B4-BE49-F238E27FC236}">
                <a16:creationId xmlns:a16="http://schemas.microsoft.com/office/drawing/2014/main" id="{276F0055-3198-4DD2-99FA-324D3F2661A6}"/>
              </a:ext>
            </a:extLst>
          </p:cNvPr>
          <p:cNvSpPr>
            <a:spLocks noGrp="1"/>
          </p:cNvSpPr>
          <p:nvPr>
            <p:ph idx="1"/>
          </p:nvPr>
        </p:nvSpPr>
        <p:spPr/>
        <p:txBody>
          <a:bodyPr>
            <a:normAutofit/>
          </a:bodyPr>
          <a:lstStyle/>
          <a:p>
            <a:pPr lvl="1"/>
            <a:r>
              <a:rPr lang="en-US" sz="3200" dirty="0">
                <a:latin typeface="Adobe Garamond Pro"/>
              </a:rPr>
              <a:t>5. The counselee is the expert and defines goals.</a:t>
            </a:r>
          </a:p>
          <a:p>
            <a:pPr lvl="1"/>
            <a:r>
              <a:rPr lang="en-US" sz="3200" dirty="0">
                <a:latin typeface="Adobe Garamond Pro"/>
              </a:rPr>
              <a:t>6.  Solutions are co-created.</a:t>
            </a:r>
          </a:p>
          <a:p>
            <a:pPr lvl="1"/>
            <a:r>
              <a:rPr lang="en-US" sz="3200" dirty="0">
                <a:latin typeface="Adobe Garamond Pro"/>
              </a:rPr>
              <a:t>7. The counselee is not the problem; the problem is.</a:t>
            </a:r>
          </a:p>
          <a:p>
            <a:pPr lvl="1"/>
            <a:r>
              <a:rPr lang="en-US" sz="3200" dirty="0">
                <a:latin typeface="Adobe Garamond Pro"/>
              </a:rPr>
              <a:t>8. The counseling relationship is positional.</a:t>
            </a:r>
          </a:p>
          <a:p>
            <a:pPr lvl="1"/>
            <a:r>
              <a:rPr lang="en-US" sz="3200" dirty="0">
                <a:latin typeface="Adobe Garamond Pro"/>
              </a:rPr>
              <a:t>9. If it’s not broken, don’t fix it (</a:t>
            </a:r>
            <a:r>
              <a:rPr lang="en-US" sz="3200" dirty="0" err="1">
                <a:latin typeface="Adobe Garamond Pro"/>
              </a:rPr>
              <a:t>Kollar</a:t>
            </a:r>
            <a:r>
              <a:rPr lang="en-US" sz="3200" dirty="0">
                <a:latin typeface="Adobe Garamond Pro"/>
              </a:rPr>
              <a:t>, 2011). </a:t>
            </a:r>
          </a:p>
          <a:p>
            <a:endParaRPr lang="en-US" dirty="0"/>
          </a:p>
        </p:txBody>
      </p:sp>
    </p:spTree>
    <p:extLst>
      <p:ext uri="{BB962C8B-B14F-4D97-AF65-F5344CB8AC3E}">
        <p14:creationId xmlns:p14="http://schemas.microsoft.com/office/powerpoint/2010/main" val="1423358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7F6C8-F7FB-4C90-A073-E2C0A7360D99}"/>
              </a:ext>
            </a:extLst>
          </p:cNvPr>
          <p:cNvSpPr>
            <a:spLocks noGrp="1"/>
          </p:cNvSpPr>
          <p:nvPr>
            <p:ph type="title"/>
          </p:nvPr>
        </p:nvSpPr>
        <p:spPr/>
        <p:txBody>
          <a:bodyPr/>
          <a:lstStyle/>
          <a:p>
            <a:r>
              <a:rPr lang="en-US" sz="4400" dirty="0"/>
              <a:t>Questions and Answers </a:t>
            </a:r>
            <a:endParaRPr lang="en-US" dirty="0"/>
          </a:p>
        </p:txBody>
      </p:sp>
      <p:sp>
        <p:nvSpPr>
          <p:cNvPr id="3" name="Content Placeholder 2">
            <a:extLst>
              <a:ext uri="{FF2B5EF4-FFF2-40B4-BE49-F238E27FC236}">
                <a16:creationId xmlns:a16="http://schemas.microsoft.com/office/drawing/2014/main" id="{73774418-968F-4C7C-99BA-6B0AFA0DBE6C}"/>
              </a:ext>
            </a:extLst>
          </p:cNvPr>
          <p:cNvSpPr>
            <a:spLocks noGrp="1"/>
          </p:cNvSpPr>
          <p:nvPr>
            <p:ph idx="1"/>
          </p:nvPr>
        </p:nvSpPr>
        <p:spPr/>
        <p:txBody>
          <a:bodyPr/>
          <a:lstStyle/>
          <a:p>
            <a:r>
              <a:rPr lang="en-US" sz="3200" dirty="0">
                <a:latin typeface="Adobe Garamond Pro"/>
              </a:rPr>
              <a:t>What is involved in the A.S.A.P Checklist?</a:t>
            </a:r>
          </a:p>
          <a:p>
            <a:r>
              <a:rPr lang="en-US" sz="3200" dirty="0">
                <a:latin typeface="Adobe Garamond Pro"/>
              </a:rPr>
              <a:t>What do I need to post in the My Masterpiece Moment?</a:t>
            </a:r>
          </a:p>
          <a:p>
            <a:r>
              <a:rPr lang="en-US" sz="3200" dirty="0">
                <a:latin typeface="Adobe Garamond Pro"/>
              </a:rPr>
              <a:t>What course resources do I need to purchase and where can I find them?</a:t>
            </a:r>
          </a:p>
          <a:p>
            <a:r>
              <a:rPr lang="en-US" sz="3200" dirty="0">
                <a:latin typeface="Adobe Garamond Pro"/>
              </a:rPr>
              <a:t>What is the DISC and where do I take the assessment?</a:t>
            </a:r>
          </a:p>
          <a:p>
            <a:endParaRPr lang="en-US" dirty="0"/>
          </a:p>
        </p:txBody>
      </p:sp>
    </p:spTree>
    <p:extLst>
      <p:ext uri="{BB962C8B-B14F-4D97-AF65-F5344CB8AC3E}">
        <p14:creationId xmlns:p14="http://schemas.microsoft.com/office/powerpoint/2010/main" val="3644608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607BD-3425-4ABC-B2A6-699C7020A4A8}"/>
              </a:ext>
            </a:extLst>
          </p:cNvPr>
          <p:cNvSpPr>
            <a:spLocks noGrp="1"/>
          </p:cNvSpPr>
          <p:nvPr>
            <p:ph type="title"/>
          </p:nvPr>
        </p:nvSpPr>
        <p:spPr/>
        <p:txBody>
          <a:bodyPr/>
          <a:lstStyle/>
          <a:p>
            <a:r>
              <a:rPr lang="en-US" sz="4400" dirty="0"/>
              <a:t>Questions and Answers (cont.) </a:t>
            </a:r>
            <a:endParaRPr lang="en-US" dirty="0"/>
          </a:p>
        </p:txBody>
      </p:sp>
      <p:sp>
        <p:nvSpPr>
          <p:cNvPr id="3" name="Content Placeholder 2">
            <a:extLst>
              <a:ext uri="{FF2B5EF4-FFF2-40B4-BE49-F238E27FC236}">
                <a16:creationId xmlns:a16="http://schemas.microsoft.com/office/drawing/2014/main" id="{0C2A584B-66C7-484C-85A0-1386E2A40DC3}"/>
              </a:ext>
            </a:extLst>
          </p:cNvPr>
          <p:cNvSpPr>
            <a:spLocks noGrp="1"/>
          </p:cNvSpPr>
          <p:nvPr>
            <p:ph idx="1"/>
          </p:nvPr>
        </p:nvSpPr>
        <p:spPr/>
        <p:txBody>
          <a:bodyPr/>
          <a:lstStyle/>
          <a:p>
            <a:r>
              <a:rPr lang="en-US" sz="3200" dirty="0">
                <a:latin typeface="Adobe Garamond Pro"/>
              </a:rPr>
              <a:t>What questions do you have?</a:t>
            </a:r>
          </a:p>
          <a:p>
            <a:endParaRPr lang="en-US" dirty="0"/>
          </a:p>
        </p:txBody>
      </p:sp>
    </p:spTree>
    <p:extLst>
      <p:ext uri="{BB962C8B-B14F-4D97-AF65-F5344CB8AC3E}">
        <p14:creationId xmlns:p14="http://schemas.microsoft.com/office/powerpoint/2010/main" val="1425904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56B32-9C99-4068-995A-7DFADC35DD67}"/>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C178432C-5351-49D8-86CE-396C720B0AE8}"/>
              </a:ext>
            </a:extLst>
          </p:cNvPr>
          <p:cNvSpPr>
            <a:spLocks noGrp="1"/>
          </p:cNvSpPr>
          <p:nvPr>
            <p:ph idx="1"/>
          </p:nvPr>
        </p:nvSpPr>
        <p:spPr/>
        <p:txBody>
          <a:bodyPr/>
          <a:lstStyle/>
          <a:p>
            <a:r>
              <a:rPr lang="en-US" sz="3200" dirty="0">
                <a:latin typeface="Adobe Garamond Pro"/>
              </a:rPr>
              <a:t>Thank you for attending! </a:t>
            </a:r>
          </a:p>
          <a:p>
            <a:endParaRPr lang="en-US" dirty="0"/>
          </a:p>
        </p:txBody>
      </p:sp>
    </p:spTree>
    <p:extLst>
      <p:ext uri="{BB962C8B-B14F-4D97-AF65-F5344CB8AC3E}">
        <p14:creationId xmlns:p14="http://schemas.microsoft.com/office/powerpoint/2010/main" val="24918036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60C51-4449-40FD-BD6A-CE422394D40A}"/>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F2226A40-081F-4D68-9347-26937889A416}"/>
              </a:ext>
            </a:extLst>
          </p:cNvPr>
          <p:cNvSpPr>
            <a:spLocks noGrp="1"/>
          </p:cNvSpPr>
          <p:nvPr>
            <p:ph idx="1"/>
          </p:nvPr>
        </p:nvSpPr>
        <p:spPr/>
        <p:txBody>
          <a:bodyPr/>
          <a:lstStyle/>
          <a:p>
            <a:r>
              <a:rPr lang="en-US" dirty="0" err="1">
                <a:effectLst/>
                <a:latin typeface="Adobe Garamond Pro"/>
              </a:rPr>
              <a:t>Kollar</a:t>
            </a:r>
            <a:r>
              <a:rPr lang="en-US" dirty="0">
                <a:effectLst/>
                <a:latin typeface="Adobe Garamond Pro"/>
              </a:rPr>
              <a:t>, C. A. (2011). </a:t>
            </a:r>
            <a:r>
              <a:rPr lang="en-US" i="1" dirty="0">
                <a:effectLst/>
                <a:latin typeface="Adobe Garamond Pro"/>
              </a:rPr>
              <a:t>Solution-focused pastoral counseling: An effective short-term approach for getting people back on track</a:t>
            </a:r>
            <a:r>
              <a:rPr lang="en-US" dirty="0">
                <a:effectLst/>
                <a:latin typeface="Adobe Garamond Pro"/>
              </a:rPr>
              <a:t>. Zondervan. </a:t>
            </a:r>
          </a:p>
          <a:p>
            <a:endParaRPr lang="en-US" dirty="0"/>
          </a:p>
        </p:txBody>
      </p:sp>
    </p:spTree>
    <p:extLst>
      <p:ext uri="{BB962C8B-B14F-4D97-AF65-F5344CB8AC3E}">
        <p14:creationId xmlns:p14="http://schemas.microsoft.com/office/powerpoint/2010/main" val="2098796267"/>
      </p:ext>
    </p:extLst>
  </p:cSld>
  <p:clrMapOvr>
    <a:masterClrMapping/>
  </p:clrMapOvr>
</p:sld>
</file>

<file path=ppt/theme/theme1.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Hancock-White</Template>
  <TotalTime>1392</TotalTime>
  <Words>4375</Words>
  <Application>Microsoft Office PowerPoint</Application>
  <PresentationFormat>On-screen Show (4:3)</PresentationFormat>
  <Paragraphs>146</Paragraphs>
  <Slides>16</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Adobe Garamond Pro</vt:lpstr>
      <vt:lpstr>Arial</vt:lpstr>
      <vt:lpstr>Calibri</vt:lpstr>
      <vt:lpstr>inherit</vt:lpstr>
      <vt:lpstr>Times New Roman</vt:lpstr>
      <vt:lpstr>Theme1</vt:lpstr>
      <vt:lpstr>PACO 500 –  Subject Matter Conversation </vt:lpstr>
      <vt:lpstr>Introduction and Prayer </vt:lpstr>
      <vt:lpstr>Course Tips and Navigation </vt:lpstr>
      <vt:lpstr>Course Tips and Navigation (cont.) </vt:lpstr>
      <vt:lpstr>Course Content Overview </vt:lpstr>
      <vt:lpstr>Course Content Overview (cont.)</vt:lpstr>
      <vt:lpstr>Course Assignments </vt:lpstr>
      <vt:lpstr>Question 1: What is Solution-focused Pastoral Counseling? </vt:lpstr>
      <vt:lpstr>Question 2: What is a Symphonic View of Personhood?</vt:lpstr>
      <vt:lpstr>Question 3: What are the Basic Tenets of Solution-focused Pastoral Counseling?</vt:lpstr>
      <vt:lpstr>Question 4: What are Guiding Assumptions for Pastoral Counseling?</vt:lpstr>
      <vt:lpstr>Question 4: What are Guiding Assumptions for Pastoral Counseling? (cont.)</vt:lpstr>
      <vt:lpstr>Questions and Answers </vt:lpstr>
      <vt:lpstr>Questions and Answers (cont.) </vt:lpstr>
      <vt:lpstr>Conclusion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Rice, Dwight Cecil (Community Care and Counseling)</dc:creator>
  <cp:lastModifiedBy>Rice, Dwight Cecil (Community Care and Counseling)</cp:lastModifiedBy>
  <cp:revision>149</cp:revision>
  <dcterms:created xsi:type="dcterms:W3CDTF">2020-12-22T16:09:36Z</dcterms:created>
  <dcterms:modified xsi:type="dcterms:W3CDTF">2020-12-23T17:03:15Z</dcterms:modified>
</cp:coreProperties>
</file>