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6" r:id="rId1"/>
  </p:sldMasterIdLst>
  <p:sldIdLst>
    <p:sldId id="256" r:id="rId2"/>
    <p:sldId id="259" r:id="rId3"/>
    <p:sldId id="260" r:id="rId4"/>
    <p:sldId id="261" r:id="rId5"/>
    <p:sldId id="258" r:id="rId6"/>
    <p:sldId id="269" r:id="rId7"/>
    <p:sldId id="271" r:id="rId8"/>
    <p:sldId id="265" r:id="rId9"/>
    <p:sldId id="264" r:id="rId10"/>
    <p:sldId id="263" r:id="rId11"/>
    <p:sldId id="266" r:id="rId12"/>
    <p:sldId id="267" r:id="rId13"/>
    <p:sldId id="268" r:id="rId14"/>
    <p:sldId id="262" r:id="rId15"/>
    <p:sldId id="270"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36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94660"/>
  </p:normalViewPr>
  <p:slideViewPr>
    <p:cSldViewPr snapToGrid="0">
      <p:cViewPr varScale="1">
        <p:scale>
          <a:sx n="79" d="100"/>
          <a:sy n="79" d="100"/>
        </p:scale>
        <p:origin x="102" y="3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0666DC1-CD27-4874-9484-9D06C59FE4D0}"/>
              </a:ext>
            </a:extLst>
          </p:cNvPr>
          <p:cNvSpPr/>
          <p:nvPr/>
        </p:nvSpPr>
        <p:spPr>
          <a:xfrm>
            <a:off x="0" y="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77579F-F417-47C2-AC03-911CCED021DB}"/>
              </a:ext>
            </a:extLst>
          </p:cNvPr>
          <p:cNvSpPr>
            <a:spLocks noGrp="1"/>
          </p:cNvSpPr>
          <p:nvPr>
            <p:ph type="ctrTitle"/>
          </p:nvPr>
        </p:nvSpPr>
        <p:spPr>
          <a:xfrm>
            <a:off x="484552" y="447675"/>
            <a:ext cx="8397511" cy="2714625"/>
          </a:xfrm>
        </p:spPr>
        <p:txBody>
          <a:bodyPr anchor="b">
            <a:normAutofit/>
          </a:bodyPr>
          <a:lstStyle>
            <a:lvl1pPr algn="l">
              <a:defRPr sz="54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643E600-28DA-4780-9E00-2E12F74FF621}"/>
              </a:ext>
            </a:extLst>
          </p:cNvPr>
          <p:cNvSpPr>
            <a:spLocks noGrp="1"/>
          </p:cNvSpPr>
          <p:nvPr>
            <p:ph type="subTitle" idx="1"/>
          </p:nvPr>
        </p:nvSpPr>
        <p:spPr>
          <a:xfrm>
            <a:off x="484552" y="3602037"/>
            <a:ext cx="8397511" cy="2460625"/>
          </a:xfrm>
        </p:spPr>
        <p:txBody>
          <a:bodyPr>
            <a:normAutofit/>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0E6F1DC-ADFB-42C9-AB34-FCB38C8123FC}"/>
              </a:ext>
            </a:extLst>
          </p:cNvPr>
          <p:cNvSpPr>
            <a:spLocks noGrp="1"/>
          </p:cNvSpPr>
          <p:nvPr>
            <p:ph type="dt" sz="half" idx="10"/>
          </p:nvPr>
        </p:nvSpPr>
        <p:spPr/>
        <p:txBody>
          <a:bodyPr/>
          <a:lstStyle/>
          <a:p>
            <a:fld id="{92538219-6E45-4D12-B767-46F92D5844D4}" type="datetime1">
              <a:rPr lang="en-US" smtClean="0"/>
              <a:t>8/17/2024</a:t>
            </a:fld>
            <a:endParaRPr lang="en-US"/>
          </a:p>
        </p:txBody>
      </p:sp>
      <p:sp>
        <p:nvSpPr>
          <p:cNvPr id="5" name="Footer Placeholder 4">
            <a:extLst>
              <a:ext uri="{FF2B5EF4-FFF2-40B4-BE49-F238E27FC236}">
                <a16:creationId xmlns:a16="http://schemas.microsoft.com/office/drawing/2014/main" id="{EE799E6D-BBA8-4A15-94DA-DBE8A4FDE6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803C82-8719-4FAC-94BF-2A91335FB58A}"/>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2915091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9CF16-986E-4D90-AA40-CDB46E23320D}"/>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A6F14DA-A783-43BC-8F15-95408B89DE0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58C48B6-C394-452A-94D9-D4802755D841}"/>
              </a:ext>
            </a:extLst>
          </p:cNvPr>
          <p:cNvSpPr>
            <a:spLocks noGrp="1"/>
          </p:cNvSpPr>
          <p:nvPr>
            <p:ph type="dt" sz="half" idx="10"/>
          </p:nvPr>
        </p:nvSpPr>
        <p:spPr/>
        <p:txBody>
          <a:bodyPr/>
          <a:lstStyle/>
          <a:p>
            <a:fld id="{8BB296A2-D8F0-4E17-BFD0-A6C902250D59}" type="datetime1">
              <a:rPr lang="en-US" smtClean="0"/>
              <a:t>8/17/2024</a:t>
            </a:fld>
            <a:endParaRPr lang="en-US"/>
          </a:p>
        </p:txBody>
      </p:sp>
      <p:sp>
        <p:nvSpPr>
          <p:cNvPr id="5" name="Footer Placeholder 4">
            <a:extLst>
              <a:ext uri="{FF2B5EF4-FFF2-40B4-BE49-F238E27FC236}">
                <a16:creationId xmlns:a16="http://schemas.microsoft.com/office/drawing/2014/main" id="{43858A8A-3DD0-41C8-9F48-F4309FA195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706C92-7C02-4D34-B3E5-D549A7A36BD3}"/>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8108981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266F9FA-E6B8-4CFC-B3F1-0C075546EE33}"/>
              </a:ext>
            </a:extLst>
          </p:cNvPr>
          <p:cNvSpPr/>
          <p:nvPr/>
        </p:nvSpPr>
        <p:spPr>
          <a:xfrm>
            <a:off x="0" y="0"/>
            <a:ext cx="12192000" cy="3429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16F270-B2AA-4935-885F-5924B1F63A3E}"/>
              </a:ext>
            </a:extLst>
          </p:cNvPr>
          <p:cNvSpPr>
            <a:spLocks noGrp="1"/>
          </p:cNvSpPr>
          <p:nvPr>
            <p:ph type="title"/>
          </p:nvPr>
        </p:nvSpPr>
        <p:spPr>
          <a:xfrm>
            <a:off x="484552" y="457200"/>
            <a:ext cx="10862898" cy="2724151"/>
          </a:xfrm>
        </p:spPr>
        <p:txBody>
          <a:bodyPr anchor="b">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22658E-3D87-4D5A-A602-847153CC4845}"/>
              </a:ext>
            </a:extLst>
          </p:cNvPr>
          <p:cNvSpPr>
            <a:spLocks noGrp="1"/>
          </p:cNvSpPr>
          <p:nvPr>
            <p:ph type="body" idx="1"/>
          </p:nvPr>
        </p:nvSpPr>
        <p:spPr>
          <a:xfrm>
            <a:off x="484552" y="3695701"/>
            <a:ext cx="10862898" cy="2393950"/>
          </a:xfrm>
        </p:spPr>
        <p:txBody>
          <a:bodyPr>
            <a:normAutofit/>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FAB1D84-A229-45B1-BD42-0DC0CE9F8DE9}"/>
              </a:ext>
            </a:extLst>
          </p:cNvPr>
          <p:cNvSpPr>
            <a:spLocks noGrp="1"/>
          </p:cNvSpPr>
          <p:nvPr>
            <p:ph type="dt" sz="half" idx="10"/>
          </p:nvPr>
        </p:nvSpPr>
        <p:spPr/>
        <p:txBody>
          <a:bodyPr/>
          <a:lstStyle/>
          <a:p>
            <a:fld id="{D9108C9C-1ACB-4C84-A002-C7E0E45B937A}" type="datetime1">
              <a:rPr lang="en-US" smtClean="0"/>
              <a:t>8/17/2024</a:t>
            </a:fld>
            <a:endParaRPr lang="en-US"/>
          </a:p>
        </p:txBody>
      </p:sp>
      <p:sp>
        <p:nvSpPr>
          <p:cNvPr id="5" name="Footer Placeholder 4">
            <a:extLst>
              <a:ext uri="{FF2B5EF4-FFF2-40B4-BE49-F238E27FC236}">
                <a16:creationId xmlns:a16="http://schemas.microsoft.com/office/drawing/2014/main" id="{2664EEF4-D461-49D7-8F24-8BFE2444B6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44055A-7488-4646-9E88-692036EA22DE}"/>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6255098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F1F74-ED26-4F8B-BF51-3533D8404E5A}"/>
              </a:ext>
            </a:extLst>
          </p:cNvPr>
          <p:cNvSpPr>
            <a:spLocks noGrp="1"/>
          </p:cNvSpPr>
          <p:nvPr>
            <p:ph type="title"/>
          </p:nvPr>
        </p:nvSpPr>
        <p:spPr>
          <a:xfrm>
            <a:off x="484552" y="365760"/>
            <a:ext cx="11264536" cy="168751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201D2D7-7F18-43E0-9B2E-3FCD83CC83BC}"/>
              </a:ext>
            </a:extLst>
          </p:cNvPr>
          <p:cNvSpPr>
            <a:spLocks noGrp="1"/>
          </p:cNvSpPr>
          <p:nvPr>
            <p:ph sz="half" idx="1"/>
          </p:nvPr>
        </p:nvSpPr>
        <p:spPr>
          <a:xfrm>
            <a:off x="484552" y="2552699"/>
            <a:ext cx="532370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FCBBB66-EB7D-4F8C-9C78-1D1C88846469}"/>
              </a:ext>
            </a:extLst>
          </p:cNvPr>
          <p:cNvSpPr>
            <a:spLocks noGrp="1"/>
          </p:cNvSpPr>
          <p:nvPr>
            <p:ph sz="half" idx="2"/>
          </p:nvPr>
        </p:nvSpPr>
        <p:spPr>
          <a:xfrm>
            <a:off x="6270162" y="2552699"/>
            <a:ext cx="5323703" cy="3624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47A684E6-393D-4587-AA45-E6734FB47AEC}"/>
              </a:ext>
            </a:extLst>
          </p:cNvPr>
          <p:cNvSpPr>
            <a:spLocks noGrp="1"/>
          </p:cNvSpPr>
          <p:nvPr>
            <p:ph type="dt" sz="half" idx="10"/>
          </p:nvPr>
        </p:nvSpPr>
        <p:spPr/>
        <p:txBody>
          <a:bodyPr/>
          <a:lstStyle/>
          <a:p>
            <a:fld id="{F49AF2A5-B297-4977-9E5B-4D3050E23689}" type="datetime1">
              <a:rPr lang="en-US" smtClean="0"/>
              <a:t>8/17/2024</a:t>
            </a:fld>
            <a:endParaRPr lang="en-US"/>
          </a:p>
        </p:txBody>
      </p:sp>
      <p:sp>
        <p:nvSpPr>
          <p:cNvPr id="6" name="Footer Placeholder 5">
            <a:extLst>
              <a:ext uri="{FF2B5EF4-FFF2-40B4-BE49-F238E27FC236}">
                <a16:creationId xmlns:a16="http://schemas.microsoft.com/office/drawing/2014/main" id="{0A1D8EE0-0333-4ABC-AE18-10DD5071CF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452369-A8F0-4709-8372-B420A67DB7CC}"/>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433851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91592-4621-4D72-BC2D-F2C439F81B81}"/>
              </a:ext>
            </a:extLst>
          </p:cNvPr>
          <p:cNvSpPr>
            <a:spLocks noGrp="1"/>
          </p:cNvSpPr>
          <p:nvPr>
            <p:ph type="title"/>
          </p:nvPr>
        </p:nvSpPr>
        <p:spPr>
          <a:xfrm>
            <a:off x="484552" y="365759"/>
            <a:ext cx="10870836" cy="1691640"/>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4B823F5-0A90-4666-BE88-2BE0D0A61603}"/>
              </a:ext>
            </a:extLst>
          </p:cNvPr>
          <p:cNvSpPr>
            <a:spLocks noGrp="1"/>
          </p:cNvSpPr>
          <p:nvPr>
            <p:ph type="body" idx="1"/>
          </p:nvPr>
        </p:nvSpPr>
        <p:spPr>
          <a:xfrm>
            <a:off x="484552" y="2436473"/>
            <a:ext cx="5332026"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2EC6A7C-6260-463D-B3FD-71A07ACD0669}"/>
              </a:ext>
            </a:extLst>
          </p:cNvPr>
          <p:cNvSpPr>
            <a:spLocks noGrp="1"/>
          </p:cNvSpPr>
          <p:nvPr>
            <p:ph sz="half" idx="2"/>
          </p:nvPr>
        </p:nvSpPr>
        <p:spPr>
          <a:xfrm>
            <a:off x="484552" y="3409051"/>
            <a:ext cx="5332026" cy="2780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BF2AF8D-90ED-4512-9423-C91BF73A99B2}"/>
              </a:ext>
            </a:extLst>
          </p:cNvPr>
          <p:cNvSpPr>
            <a:spLocks noGrp="1"/>
          </p:cNvSpPr>
          <p:nvPr>
            <p:ph type="body" sz="quarter" idx="3"/>
          </p:nvPr>
        </p:nvSpPr>
        <p:spPr>
          <a:xfrm>
            <a:off x="6270162" y="2436473"/>
            <a:ext cx="5358285"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D838EA-E20D-4CC3-83C2-AFE0DE9F7376}"/>
              </a:ext>
            </a:extLst>
          </p:cNvPr>
          <p:cNvSpPr>
            <a:spLocks noGrp="1"/>
          </p:cNvSpPr>
          <p:nvPr>
            <p:ph sz="quarter" idx="4"/>
          </p:nvPr>
        </p:nvSpPr>
        <p:spPr>
          <a:xfrm>
            <a:off x="6270162" y="3409051"/>
            <a:ext cx="5358285" cy="27806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3603F8A-08E1-4160-9B7E-E0CA4BF8EC3C}"/>
              </a:ext>
            </a:extLst>
          </p:cNvPr>
          <p:cNvSpPr>
            <a:spLocks noGrp="1"/>
          </p:cNvSpPr>
          <p:nvPr>
            <p:ph type="dt" sz="half" idx="10"/>
          </p:nvPr>
        </p:nvSpPr>
        <p:spPr/>
        <p:txBody>
          <a:bodyPr/>
          <a:lstStyle/>
          <a:p>
            <a:fld id="{70127434-4794-409A-9547-04789BA47588}" type="datetime1">
              <a:rPr lang="en-US" smtClean="0"/>
              <a:t>8/17/2024</a:t>
            </a:fld>
            <a:endParaRPr lang="en-US"/>
          </a:p>
        </p:txBody>
      </p:sp>
      <p:sp>
        <p:nvSpPr>
          <p:cNvPr id="8" name="Footer Placeholder 7">
            <a:extLst>
              <a:ext uri="{FF2B5EF4-FFF2-40B4-BE49-F238E27FC236}">
                <a16:creationId xmlns:a16="http://schemas.microsoft.com/office/drawing/2014/main" id="{118291AB-3C5C-4BE1-9E50-02F4893363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A596E64-CD6C-4CF7-8624-FA4AE9760EEB}"/>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530501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562B3-06A0-4F2F-96EC-A062DAE2FE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8FC0095-49F0-4A83-AE8C-9D13E15C2BD8}"/>
              </a:ext>
            </a:extLst>
          </p:cNvPr>
          <p:cNvSpPr>
            <a:spLocks noGrp="1"/>
          </p:cNvSpPr>
          <p:nvPr>
            <p:ph type="dt" sz="half" idx="10"/>
          </p:nvPr>
        </p:nvSpPr>
        <p:spPr/>
        <p:txBody>
          <a:bodyPr/>
          <a:lstStyle/>
          <a:p>
            <a:fld id="{85658635-357A-4E3D-B824-A5CEFDB8449C}" type="datetime1">
              <a:rPr lang="en-US" smtClean="0"/>
              <a:t>8/17/2024</a:t>
            </a:fld>
            <a:endParaRPr lang="en-US"/>
          </a:p>
        </p:txBody>
      </p:sp>
      <p:sp>
        <p:nvSpPr>
          <p:cNvPr id="4" name="Footer Placeholder 3">
            <a:extLst>
              <a:ext uri="{FF2B5EF4-FFF2-40B4-BE49-F238E27FC236}">
                <a16:creationId xmlns:a16="http://schemas.microsoft.com/office/drawing/2014/main" id="{61824898-D4EA-497A-8FC8-43E0D0213B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44821F6-2C08-450C-A18C-702D7384292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3115211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FFE119-5FCA-4D9C-9C07-1B81A0BF3BFF}"/>
              </a:ext>
            </a:extLst>
          </p:cNvPr>
          <p:cNvSpPr>
            <a:spLocks noGrp="1"/>
          </p:cNvSpPr>
          <p:nvPr>
            <p:ph type="dt" sz="half" idx="10"/>
          </p:nvPr>
        </p:nvSpPr>
        <p:spPr/>
        <p:txBody>
          <a:bodyPr/>
          <a:lstStyle/>
          <a:p>
            <a:fld id="{7E86FF77-2719-4AD0-8740-0B90FF5D1EFB}" type="datetime1">
              <a:rPr lang="en-US" smtClean="0"/>
              <a:t>8/17/2024</a:t>
            </a:fld>
            <a:endParaRPr lang="en-US"/>
          </a:p>
        </p:txBody>
      </p:sp>
      <p:sp>
        <p:nvSpPr>
          <p:cNvPr id="3" name="Footer Placeholder 2">
            <a:extLst>
              <a:ext uri="{FF2B5EF4-FFF2-40B4-BE49-F238E27FC236}">
                <a16:creationId xmlns:a16="http://schemas.microsoft.com/office/drawing/2014/main" id="{2A2C5995-6284-4D7F-AB1C-CA8FE63A78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1E4B0D-9C21-48D0-9438-C473706814B3}"/>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8237855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90AF76DA-8F95-47D9-9EB6-B1EC93437387}"/>
              </a:ext>
            </a:extLst>
          </p:cNvPr>
          <p:cNvGrpSpPr/>
          <p:nvPr/>
        </p:nvGrpSpPr>
        <p:grpSpPr>
          <a:xfrm>
            <a:off x="2" y="0"/>
            <a:ext cx="6095998" cy="6858002"/>
            <a:chOff x="1" y="4563942"/>
            <a:chExt cx="12192005" cy="2294060"/>
          </a:xfrm>
        </p:grpSpPr>
        <p:sp>
          <p:nvSpPr>
            <p:cNvPr id="28" name="Rectangle 27">
              <a:extLst>
                <a:ext uri="{FF2B5EF4-FFF2-40B4-BE49-F238E27FC236}">
                  <a16:creationId xmlns:a16="http://schemas.microsoft.com/office/drawing/2014/main" id="{31355B14-077B-4BA1-962D-6E97D93FFCCC}"/>
                </a:ext>
              </a:extLst>
            </p:cNvPr>
            <p:cNvSpPr/>
            <p:nvPr/>
          </p:nvSpPr>
          <p:spPr>
            <a:xfrm>
              <a:off x="10" y="4563942"/>
              <a:ext cx="12191996" cy="22940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7230B99F-AC6F-4973-A35E-16C87C38711D}"/>
                </a:ext>
              </a:extLst>
            </p:cNvPr>
            <p:cNvSpPr/>
            <p:nvPr/>
          </p:nvSpPr>
          <p:spPr>
            <a:xfrm>
              <a:off x="1" y="4563942"/>
              <a:ext cx="12192000" cy="229406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58E41614-9483-47F8-A429-FB0D1C5AA89A}"/>
              </a:ext>
            </a:extLst>
          </p:cNvPr>
          <p:cNvSpPr/>
          <p:nvPr/>
        </p:nvSpPr>
        <p:spPr>
          <a:xfrm>
            <a:off x="0" y="0"/>
            <a:ext cx="6095999"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6B5E91C-3C4F-40A2-BCC6-918D3BEDD24B}"/>
              </a:ext>
            </a:extLst>
          </p:cNvPr>
          <p:cNvSpPr>
            <a:spLocks noGrp="1"/>
          </p:cNvSpPr>
          <p:nvPr>
            <p:ph type="title"/>
          </p:nvPr>
        </p:nvSpPr>
        <p:spPr>
          <a:xfrm>
            <a:off x="484552" y="457200"/>
            <a:ext cx="5287234" cy="1600200"/>
          </a:xfrm>
        </p:spPr>
        <p:txBody>
          <a:bodyPr anchor="b">
            <a:norm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330F113-1C61-4F74-BD5B-727668BBEAFC}"/>
              </a:ext>
            </a:extLst>
          </p:cNvPr>
          <p:cNvSpPr>
            <a:spLocks noGrp="1"/>
          </p:cNvSpPr>
          <p:nvPr>
            <p:ph idx="1"/>
          </p:nvPr>
        </p:nvSpPr>
        <p:spPr>
          <a:xfrm>
            <a:off x="6270162" y="457201"/>
            <a:ext cx="5085226"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10EB228-A180-4DF6-9D5B-2CF86B6B9BB0}"/>
              </a:ext>
            </a:extLst>
          </p:cNvPr>
          <p:cNvSpPr>
            <a:spLocks noGrp="1"/>
          </p:cNvSpPr>
          <p:nvPr>
            <p:ph type="body" sz="half" idx="2"/>
          </p:nvPr>
        </p:nvSpPr>
        <p:spPr>
          <a:xfrm>
            <a:off x="484552" y="2514600"/>
            <a:ext cx="5287234" cy="33543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A913719-D65D-4BAE-97B7-FAE8F39982EF}"/>
              </a:ext>
            </a:extLst>
          </p:cNvPr>
          <p:cNvSpPr>
            <a:spLocks noGrp="1"/>
          </p:cNvSpPr>
          <p:nvPr>
            <p:ph type="dt" sz="half" idx="10"/>
          </p:nvPr>
        </p:nvSpPr>
        <p:spPr/>
        <p:txBody>
          <a:bodyPr/>
          <a:lstStyle/>
          <a:p>
            <a:fld id="{6E441C83-1089-48B9-8B65-293D4C236D35}" type="datetime1">
              <a:rPr lang="en-US" smtClean="0"/>
              <a:t>8/17/2024</a:t>
            </a:fld>
            <a:endParaRPr lang="en-US"/>
          </a:p>
        </p:txBody>
      </p:sp>
      <p:sp>
        <p:nvSpPr>
          <p:cNvPr id="6" name="Footer Placeholder 5">
            <a:extLst>
              <a:ext uri="{FF2B5EF4-FFF2-40B4-BE49-F238E27FC236}">
                <a16:creationId xmlns:a16="http://schemas.microsoft.com/office/drawing/2014/main" id="{F747F5BB-DC3C-45D1-A0D2-05168FECA2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344BA3-19DB-4072-9A2C-08C92361AF9C}"/>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6105573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0A6909D-DC0B-4221-8140-21E981D896AF}"/>
              </a:ext>
            </a:extLst>
          </p:cNvPr>
          <p:cNvGrpSpPr/>
          <p:nvPr/>
        </p:nvGrpSpPr>
        <p:grpSpPr>
          <a:xfrm>
            <a:off x="2" y="0"/>
            <a:ext cx="6095998" cy="6858002"/>
            <a:chOff x="1" y="4563942"/>
            <a:chExt cx="12192005" cy="2294060"/>
          </a:xfrm>
        </p:grpSpPr>
        <p:sp>
          <p:nvSpPr>
            <p:cNvPr id="9" name="Rectangle 8">
              <a:extLst>
                <a:ext uri="{FF2B5EF4-FFF2-40B4-BE49-F238E27FC236}">
                  <a16:creationId xmlns:a16="http://schemas.microsoft.com/office/drawing/2014/main" id="{53D581C2-F39E-4958-A3F3-BB65AB1C5E66}"/>
                </a:ext>
              </a:extLst>
            </p:cNvPr>
            <p:cNvSpPr/>
            <p:nvPr/>
          </p:nvSpPr>
          <p:spPr>
            <a:xfrm>
              <a:off x="10" y="4563942"/>
              <a:ext cx="12191996" cy="22940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FD77040-27EF-4D2C-8D34-32337B0C8544}"/>
                </a:ext>
              </a:extLst>
            </p:cNvPr>
            <p:cNvSpPr/>
            <p:nvPr/>
          </p:nvSpPr>
          <p:spPr>
            <a:xfrm>
              <a:off x="1" y="4563942"/>
              <a:ext cx="12192000" cy="2294060"/>
            </a:xfrm>
            <a:prstGeom prst="rect">
              <a:avLst/>
            </a:prstGeom>
            <a:solidFill>
              <a:srgbClr val="FFF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E1A26D20-69F8-4BBC-98C0-BEB470AB8284}"/>
              </a:ext>
            </a:extLst>
          </p:cNvPr>
          <p:cNvSpPr/>
          <p:nvPr/>
        </p:nvSpPr>
        <p:spPr>
          <a:xfrm>
            <a:off x="0" y="0"/>
            <a:ext cx="6095999"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47B6BC-4B2A-4001-9634-47473F82701E}"/>
              </a:ext>
            </a:extLst>
          </p:cNvPr>
          <p:cNvSpPr>
            <a:spLocks noGrp="1"/>
          </p:cNvSpPr>
          <p:nvPr>
            <p:ph type="title"/>
          </p:nvPr>
        </p:nvSpPr>
        <p:spPr>
          <a:xfrm>
            <a:off x="484552" y="457200"/>
            <a:ext cx="5211519" cy="1600200"/>
          </a:xfrm>
        </p:spPr>
        <p:txBody>
          <a:bodyPr anchor="b">
            <a:normAutofit/>
          </a:bodyPr>
          <a:lstStyle>
            <a:lvl1pPr>
              <a:defRPr sz="36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497D074-2CCB-4AB8-A7A0-7847D3C1EF8A}"/>
              </a:ext>
            </a:extLst>
          </p:cNvPr>
          <p:cNvSpPr>
            <a:spLocks noGrp="1"/>
          </p:cNvSpPr>
          <p:nvPr>
            <p:ph type="pic" idx="1"/>
          </p:nvPr>
        </p:nvSpPr>
        <p:spPr>
          <a:xfrm>
            <a:off x="6270162" y="457201"/>
            <a:ext cx="5085226"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51FB94BD-D906-4213-9F31-1BE17A86F926}"/>
              </a:ext>
            </a:extLst>
          </p:cNvPr>
          <p:cNvSpPr>
            <a:spLocks noGrp="1"/>
          </p:cNvSpPr>
          <p:nvPr>
            <p:ph type="body" sz="half" idx="2"/>
          </p:nvPr>
        </p:nvSpPr>
        <p:spPr>
          <a:xfrm>
            <a:off x="484552" y="2514600"/>
            <a:ext cx="5211519" cy="3354388"/>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1B8431-70CB-4E9F-8A49-CDFF18554212}"/>
              </a:ext>
            </a:extLst>
          </p:cNvPr>
          <p:cNvSpPr>
            <a:spLocks noGrp="1"/>
          </p:cNvSpPr>
          <p:nvPr>
            <p:ph type="dt" sz="half" idx="10"/>
          </p:nvPr>
        </p:nvSpPr>
        <p:spPr/>
        <p:txBody>
          <a:bodyPr/>
          <a:lstStyle/>
          <a:p>
            <a:fld id="{D162FE45-CC1E-47DB-8B82-6CF0636FBDB8}" type="datetime1">
              <a:rPr lang="en-US" smtClean="0"/>
              <a:t>8/17/2024</a:t>
            </a:fld>
            <a:endParaRPr lang="en-US"/>
          </a:p>
        </p:txBody>
      </p:sp>
      <p:sp>
        <p:nvSpPr>
          <p:cNvPr id="6" name="Footer Placeholder 5">
            <a:extLst>
              <a:ext uri="{FF2B5EF4-FFF2-40B4-BE49-F238E27FC236}">
                <a16:creationId xmlns:a16="http://schemas.microsoft.com/office/drawing/2014/main" id="{ADD2F293-170E-410E-88BF-187A63C5E0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ED93A2-588D-43B5-B6FA-0B7892E6E13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9659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68A33-CB96-4CB1-9941-753BD0824C9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3EB269-70DF-4510-A313-336226558E5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1EA3CC-B2DC-4E87-826C-B885A7E62819}"/>
              </a:ext>
            </a:extLst>
          </p:cNvPr>
          <p:cNvSpPr>
            <a:spLocks noGrp="1"/>
          </p:cNvSpPr>
          <p:nvPr>
            <p:ph type="dt" sz="half" idx="10"/>
          </p:nvPr>
        </p:nvSpPr>
        <p:spPr/>
        <p:txBody>
          <a:bodyPr/>
          <a:lstStyle/>
          <a:p>
            <a:fld id="{836430B8-6059-41E5-A5DC-C07A76F5859A}" type="datetime1">
              <a:rPr lang="en-US" smtClean="0"/>
              <a:t>8/17/2024</a:t>
            </a:fld>
            <a:endParaRPr lang="en-US"/>
          </a:p>
        </p:txBody>
      </p:sp>
      <p:sp>
        <p:nvSpPr>
          <p:cNvPr id="5" name="Footer Placeholder 4">
            <a:extLst>
              <a:ext uri="{FF2B5EF4-FFF2-40B4-BE49-F238E27FC236}">
                <a16:creationId xmlns:a16="http://schemas.microsoft.com/office/drawing/2014/main" id="{7AF37F52-A7C4-4E21-A12A-02546D4775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6031F-5A79-48A7-8EDC-DDD9A9E4B9FC}"/>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3481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9188483-96C4-4E9C-AA6A-E70005461AEE}"/>
              </a:ext>
            </a:extLst>
          </p:cNvPr>
          <p:cNvSpPr/>
          <p:nvPr/>
        </p:nvSpPr>
        <p:spPr>
          <a:xfrm>
            <a:off x="9144000" y="0"/>
            <a:ext cx="3048000" cy="6854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0E4FCD54-7F0B-446E-9998-93E7BD7CE74D}"/>
              </a:ext>
            </a:extLst>
          </p:cNvPr>
          <p:cNvSpPr>
            <a:spLocks noGrp="1"/>
          </p:cNvSpPr>
          <p:nvPr>
            <p:ph type="title" orient="vert"/>
          </p:nvPr>
        </p:nvSpPr>
        <p:spPr>
          <a:xfrm>
            <a:off x="9534222" y="365125"/>
            <a:ext cx="2238678"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0766238-BBF1-4672-BC09-746C6967E5DF}"/>
              </a:ext>
            </a:extLst>
          </p:cNvPr>
          <p:cNvSpPr>
            <a:spLocks noGrp="1"/>
          </p:cNvSpPr>
          <p:nvPr>
            <p:ph type="body" orient="vert" idx="1"/>
          </p:nvPr>
        </p:nvSpPr>
        <p:spPr>
          <a:xfrm>
            <a:off x="484552" y="365125"/>
            <a:ext cx="8374062"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F8F32A5-B67B-45C1-B454-12E9FBE0C869}"/>
              </a:ext>
            </a:extLst>
          </p:cNvPr>
          <p:cNvSpPr>
            <a:spLocks noGrp="1"/>
          </p:cNvSpPr>
          <p:nvPr>
            <p:ph type="dt" sz="half" idx="10"/>
          </p:nvPr>
        </p:nvSpPr>
        <p:spPr/>
        <p:txBody>
          <a:bodyPr/>
          <a:lstStyle/>
          <a:p>
            <a:fld id="{A09D0CB7-D16E-4358-B7F4-EA4A24554592}" type="datetime1">
              <a:rPr lang="en-US" smtClean="0"/>
              <a:t>8/17/2024</a:t>
            </a:fld>
            <a:endParaRPr lang="en-US"/>
          </a:p>
        </p:txBody>
      </p:sp>
      <p:sp>
        <p:nvSpPr>
          <p:cNvPr id="5" name="Footer Placeholder 4">
            <a:extLst>
              <a:ext uri="{FF2B5EF4-FFF2-40B4-BE49-F238E27FC236}">
                <a16:creationId xmlns:a16="http://schemas.microsoft.com/office/drawing/2014/main" id="{48E91896-9441-4636-89D5-84E5932A1EDB}"/>
              </a:ext>
            </a:extLst>
          </p:cNvPr>
          <p:cNvSpPr>
            <a:spLocks noGrp="1"/>
          </p:cNvSpPr>
          <p:nvPr>
            <p:ph type="ftr" sz="quarter" idx="11"/>
          </p:nvPr>
        </p:nvSpPr>
        <p:spPr>
          <a:xfrm>
            <a:off x="3228110" y="6356350"/>
            <a:ext cx="4114800" cy="365125"/>
          </a:xfrm>
        </p:spPr>
        <p:txBody>
          <a:bodyPr/>
          <a:lstStyle/>
          <a:p>
            <a:endParaRPr lang="en-US" dirty="0"/>
          </a:p>
        </p:txBody>
      </p:sp>
      <p:sp>
        <p:nvSpPr>
          <p:cNvPr id="6" name="Slide Number Placeholder 5">
            <a:extLst>
              <a:ext uri="{FF2B5EF4-FFF2-40B4-BE49-F238E27FC236}">
                <a16:creationId xmlns:a16="http://schemas.microsoft.com/office/drawing/2014/main" id="{88937DFE-7F48-4EB0-83BC-A93F342D2618}"/>
              </a:ext>
            </a:extLst>
          </p:cNvPr>
          <p:cNvSpPr>
            <a:spLocks noGrp="1"/>
          </p:cNvSpPr>
          <p:nvPr>
            <p:ph type="sldNum" sz="quarter" idx="12"/>
          </p:nvPr>
        </p:nvSpPr>
        <p:spPr/>
        <p:txBody>
          <a:bodyPr/>
          <a:lstStyle>
            <a:lvl1pPr>
              <a:defRPr>
                <a:solidFill>
                  <a:schemeClr val="bg1">
                    <a:alpha val="80000"/>
                  </a:schemeClr>
                </a:solidFill>
              </a:defRPr>
            </a:lvl1pPr>
          </a:lstStyle>
          <a:p>
            <a:fld id="{1F646F3F-274D-499B-ABBE-824EB4ABDC3D}" type="slidenum">
              <a:rPr lang="en-US" smtClean="0"/>
              <a:pPr/>
              <a:t>‹#›</a:t>
            </a:fld>
            <a:endParaRPr lang="en-US" dirty="0"/>
          </a:p>
        </p:txBody>
      </p:sp>
    </p:spTree>
    <p:extLst>
      <p:ext uri="{BB962C8B-B14F-4D97-AF65-F5344CB8AC3E}">
        <p14:creationId xmlns:p14="http://schemas.microsoft.com/office/powerpoint/2010/main" val="3268551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A26A151-13BF-4305-A6DC-9DC7C9877195}"/>
              </a:ext>
            </a:extLst>
          </p:cNvPr>
          <p:cNvSpPr/>
          <p:nvPr/>
        </p:nvSpPr>
        <p:spPr>
          <a:xfrm>
            <a:off x="0" y="0"/>
            <a:ext cx="12192000" cy="22911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DEE6AE3-3BCC-4B3B-AC4E-60F91014449A}"/>
              </a:ext>
            </a:extLst>
          </p:cNvPr>
          <p:cNvSpPr>
            <a:spLocks noGrp="1"/>
          </p:cNvSpPr>
          <p:nvPr>
            <p:ph type="title"/>
          </p:nvPr>
        </p:nvSpPr>
        <p:spPr>
          <a:xfrm>
            <a:off x="484552" y="365125"/>
            <a:ext cx="10869248" cy="1687513"/>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4CB514A-E7EA-41A8-ADBA-85CA1DF6D349}"/>
              </a:ext>
            </a:extLst>
          </p:cNvPr>
          <p:cNvSpPr>
            <a:spLocks noGrp="1"/>
          </p:cNvSpPr>
          <p:nvPr>
            <p:ph type="body" idx="1"/>
          </p:nvPr>
        </p:nvSpPr>
        <p:spPr>
          <a:xfrm>
            <a:off x="484552" y="2576513"/>
            <a:ext cx="10869248" cy="3600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19CB0BD-D6E3-4B3D-BCBB-6FECA5D6323C}"/>
              </a:ext>
            </a:extLst>
          </p:cNvPr>
          <p:cNvSpPr>
            <a:spLocks noGrp="1"/>
          </p:cNvSpPr>
          <p:nvPr>
            <p:ph type="dt" sz="half" idx="2"/>
          </p:nvPr>
        </p:nvSpPr>
        <p:spPr>
          <a:xfrm>
            <a:off x="146221" y="6357208"/>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1FC8E16-3C03-4238-9C6F-B34F3D10F77E}" type="datetime1">
              <a:rPr lang="en-US" smtClean="0"/>
              <a:t>8/17/2024</a:t>
            </a:fld>
            <a:endParaRPr lang="en-US" dirty="0"/>
          </a:p>
        </p:txBody>
      </p:sp>
      <p:sp>
        <p:nvSpPr>
          <p:cNvPr id="5" name="Footer Placeholder 4">
            <a:extLst>
              <a:ext uri="{FF2B5EF4-FFF2-40B4-BE49-F238E27FC236}">
                <a16:creationId xmlns:a16="http://schemas.microsoft.com/office/drawing/2014/main" id="{A84147F7-B466-4892-BE27-876F947515C8}"/>
              </a:ext>
            </a:extLst>
          </p:cNvPr>
          <p:cNvSpPr>
            <a:spLocks noGrp="1"/>
          </p:cNvSpPr>
          <p:nvPr>
            <p:ph type="ftr" sz="quarter" idx="3"/>
          </p:nvPr>
        </p:nvSpPr>
        <p:spPr>
          <a:xfrm>
            <a:off x="6270162" y="6356350"/>
            <a:ext cx="4114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264B4FE0-65CC-4435-A6AF-150E52F35BB8}"/>
              </a:ext>
            </a:extLst>
          </p:cNvPr>
          <p:cNvSpPr>
            <a:spLocks noGrp="1"/>
          </p:cNvSpPr>
          <p:nvPr>
            <p:ph type="sldNum" sz="quarter" idx="4"/>
          </p:nvPr>
        </p:nvSpPr>
        <p:spPr>
          <a:xfrm>
            <a:off x="10764983" y="6356350"/>
            <a:ext cx="1280796"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F646F3F-274D-499B-ABBE-824EB4ABDC3D}" type="slidenum">
              <a:rPr lang="en-US" smtClean="0"/>
              <a:pPr/>
              <a:t>‹#›</a:t>
            </a:fld>
            <a:endParaRPr lang="en-US" dirty="0"/>
          </a:p>
        </p:txBody>
      </p:sp>
    </p:spTree>
    <p:extLst>
      <p:ext uri="{BB962C8B-B14F-4D97-AF65-F5344CB8AC3E}">
        <p14:creationId xmlns:p14="http://schemas.microsoft.com/office/powerpoint/2010/main" val="265885742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79" r:id="rId6"/>
    <p:sldLayoutId id="2147483675" r:id="rId7"/>
    <p:sldLayoutId id="2147483676" r:id="rId8"/>
    <p:sldLayoutId id="2147483677" r:id="rId9"/>
    <p:sldLayoutId id="2147483678" r:id="rId10"/>
    <p:sldLayoutId id="2147483680" r:id="rId11"/>
  </p:sldLayoutIdLst>
  <p:hf sldNum="0" hdr="0" ftr="0" dt="0"/>
  <p:txStyles>
    <p:titleStyle>
      <a:lvl1pPr algn="l" defTabSz="914400" rtl="0" eaLnBrk="1" latinLnBrk="0" hangingPunct="1">
        <a:lnSpc>
          <a:spcPct val="100000"/>
        </a:lnSpc>
        <a:spcBef>
          <a:spcPct val="0"/>
        </a:spcBef>
        <a:buNone/>
        <a:defRPr sz="5400" kern="1200">
          <a:solidFill>
            <a:schemeClr val="bg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20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8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6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A2FCF07-6918-45A6-B28F-1025FEBA7A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ross with a crown of thorns around it&#10;&#10;Description automatically generated">
            <a:extLst>
              <a:ext uri="{FF2B5EF4-FFF2-40B4-BE49-F238E27FC236}">
                <a16:creationId xmlns:a16="http://schemas.microsoft.com/office/drawing/2014/main" id="{84D72C13-C287-B658-1661-F5BE8EC28238}"/>
              </a:ext>
            </a:extLst>
          </p:cNvPr>
          <p:cNvPicPr>
            <a:picLocks noChangeAspect="1"/>
          </p:cNvPicPr>
          <p:nvPr/>
        </p:nvPicPr>
        <p:blipFill>
          <a:blip r:embed="rId2">
            <a:extLst>
              <a:ext uri="{28A0092B-C50C-407E-A947-70E740481C1C}">
                <a14:useLocalDpi xmlns:a14="http://schemas.microsoft.com/office/drawing/2010/main" val="0"/>
              </a:ext>
            </a:extLst>
          </a:blip>
          <a:srcRect l="49" r="1" b="1"/>
          <a:stretch/>
        </p:blipFill>
        <p:spPr>
          <a:xfrm>
            <a:off x="20" y="10"/>
            <a:ext cx="12191980" cy="6861323"/>
          </a:xfrm>
          <a:prstGeom prst="rect">
            <a:avLst/>
          </a:prstGeom>
        </p:spPr>
      </p:pic>
      <p:sp>
        <p:nvSpPr>
          <p:cNvPr id="6" name="TextBox 5">
            <a:extLst>
              <a:ext uri="{FF2B5EF4-FFF2-40B4-BE49-F238E27FC236}">
                <a16:creationId xmlns:a16="http://schemas.microsoft.com/office/drawing/2014/main" id="{434D5724-49E3-E432-1104-D82C20138166}"/>
              </a:ext>
            </a:extLst>
          </p:cNvPr>
          <p:cNvSpPr txBox="1"/>
          <p:nvPr/>
        </p:nvSpPr>
        <p:spPr>
          <a:xfrm>
            <a:off x="4545571" y="5931406"/>
            <a:ext cx="4030258" cy="830997"/>
          </a:xfrm>
          <a:prstGeom prst="rect">
            <a:avLst/>
          </a:prstGeom>
          <a:noFill/>
        </p:spPr>
        <p:txBody>
          <a:bodyPr wrap="square" rtlCol="0">
            <a:spAutoFit/>
          </a:bodyPr>
          <a:lstStyle/>
          <a:p>
            <a:r>
              <a:rPr lang="en-US" sz="4800" b="1" dirty="0">
                <a:solidFill>
                  <a:srgbClr val="103640"/>
                </a:solidFill>
                <a:effectLst/>
                <a:latin typeface="Calibri" panose="020F0502020204030204" pitchFamily="34" charset="0"/>
              </a:rPr>
              <a:t>Isaiah 57:15 </a:t>
            </a:r>
            <a:endParaRPr lang="en-US" sz="4800" dirty="0">
              <a:solidFill>
                <a:srgbClr val="103640"/>
              </a:solidFill>
            </a:endParaRPr>
          </a:p>
        </p:txBody>
      </p:sp>
    </p:spTree>
    <p:extLst>
      <p:ext uri="{BB962C8B-B14F-4D97-AF65-F5344CB8AC3E}">
        <p14:creationId xmlns:p14="http://schemas.microsoft.com/office/powerpoint/2010/main" val="1810966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with a crown of thorns&#10;&#10;Description automatically generated">
            <a:extLst>
              <a:ext uri="{FF2B5EF4-FFF2-40B4-BE49-F238E27FC236}">
                <a16:creationId xmlns:a16="http://schemas.microsoft.com/office/drawing/2014/main" id="{033B2D94-867C-9038-8DF7-311B14874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4" name="TextBox 3">
            <a:extLst>
              <a:ext uri="{FF2B5EF4-FFF2-40B4-BE49-F238E27FC236}">
                <a16:creationId xmlns:a16="http://schemas.microsoft.com/office/drawing/2014/main" id="{E0E55B9D-9F8F-5C42-01B8-4595DE16AE92}"/>
              </a:ext>
            </a:extLst>
          </p:cNvPr>
          <p:cNvSpPr txBox="1"/>
          <p:nvPr/>
        </p:nvSpPr>
        <p:spPr>
          <a:xfrm>
            <a:off x="1003177" y="1289953"/>
            <a:ext cx="10493406" cy="4278094"/>
          </a:xfrm>
          <a:prstGeom prst="rect">
            <a:avLst/>
          </a:prstGeom>
          <a:noFill/>
        </p:spPr>
        <p:txBody>
          <a:bodyPr wrap="square" rtlCol="0">
            <a:spAutoFit/>
          </a:bodyPr>
          <a:lstStyle/>
          <a:p>
            <a:pPr marL="0" marR="0" algn="ctr">
              <a:spcBef>
                <a:spcPts val="0"/>
              </a:spcBef>
              <a:spcAft>
                <a:spcPts val="0"/>
              </a:spcAft>
            </a:pPr>
            <a:r>
              <a:rPr lang="en-US" sz="5400" b="1" dirty="0">
                <a:solidFill>
                  <a:schemeClr val="accent5">
                    <a:lumMod val="50000"/>
                  </a:schemeClr>
                </a:solidFill>
                <a:effectLst/>
                <a:latin typeface="Calibri" panose="020F0502020204030204" pitchFamily="34" charset="0"/>
              </a:rPr>
              <a:t>Isaiah 57:15 </a:t>
            </a:r>
            <a:endParaRPr lang="en-US" sz="5400" dirty="0">
              <a:solidFill>
                <a:schemeClr val="accent5">
                  <a:lumMod val="50000"/>
                </a:schemeClr>
              </a:solidFill>
              <a:effectLst/>
              <a:latin typeface="Calibri" panose="020F0502020204030204" pitchFamily="34" charset="0"/>
            </a:endParaRPr>
          </a:p>
          <a:p>
            <a:pPr marL="0" marR="0">
              <a:spcBef>
                <a:spcPts val="0"/>
              </a:spcBef>
              <a:spcAft>
                <a:spcPts val="0"/>
              </a:spcAft>
            </a:pPr>
            <a:r>
              <a:rPr lang="en-US" sz="4000" dirty="0">
                <a:solidFill>
                  <a:schemeClr val="accent5">
                    <a:lumMod val="50000"/>
                  </a:schemeClr>
                </a:solidFill>
                <a:effectLst/>
                <a:latin typeface="Calibri" panose="020F0502020204030204" pitchFamily="34" charset="0"/>
              </a:rPr>
              <a:t>For the High and Exalted One, who lives forever, whose name is holy, says this: “I live in a high and holy place, and with the oppressed and lowly of spirit, to revive the spirit of the lowly and revive the heart of the oppressed.</a:t>
            </a:r>
          </a:p>
          <a:p>
            <a:endParaRPr lang="en-US" dirty="0"/>
          </a:p>
        </p:txBody>
      </p:sp>
    </p:spTree>
    <p:extLst>
      <p:ext uri="{BB962C8B-B14F-4D97-AF65-F5344CB8AC3E}">
        <p14:creationId xmlns:p14="http://schemas.microsoft.com/office/powerpoint/2010/main" val="3732722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with a crown of thorns&#10;&#10;Description automatically generated">
            <a:extLst>
              <a:ext uri="{FF2B5EF4-FFF2-40B4-BE49-F238E27FC236}">
                <a16:creationId xmlns:a16="http://schemas.microsoft.com/office/drawing/2014/main" id="{033B2D94-867C-9038-8DF7-311B14874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4" name="TextBox 3">
            <a:extLst>
              <a:ext uri="{FF2B5EF4-FFF2-40B4-BE49-F238E27FC236}">
                <a16:creationId xmlns:a16="http://schemas.microsoft.com/office/drawing/2014/main" id="{E0E55B9D-9F8F-5C42-01B8-4595DE16AE92}"/>
              </a:ext>
            </a:extLst>
          </p:cNvPr>
          <p:cNvSpPr txBox="1"/>
          <p:nvPr/>
        </p:nvSpPr>
        <p:spPr>
          <a:xfrm>
            <a:off x="1003177" y="1289953"/>
            <a:ext cx="10493406" cy="2554545"/>
          </a:xfrm>
          <a:prstGeom prst="rect">
            <a:avLst/>
          </a:prstGeom>
          <a:noFill/>
        </p:spPr>
        <p:txBody>
          <a:bodyPr wrap="square" rtlCol="0">
            <a:spAutoFit/>
          </a:bodyPr>
          <a:lstStyle/>
          <a:p>
            <a:r>
              <a:rPr lang="en-US" sz="3200" b="1" dirty="0">
                <a:solidFill>
                  <a:schemeClr val="bg1">
                    <a:lumMod val="65000"/>
                  </a:schemeClr>
                </a:solidFill>
              </a:rPr>
              <a:t>Selfish-pride -</a:t>
            </a:r>
            <a:r>
              <a:rPr lang="en-US" sz="3200" dirty="0">
                <a:solidFill>
                  <a:schemeClr val="bg1">
                    <a:lumMod val="65000"/>
                  </a:schemeClr>
                </a:solidFill>
              </a:rPr>
              <a:t> aligns us with an earthly mission that is me focused and it adopts the strategies of Satan to accomplish the mission - manipulation, intimidation, and domination.</a:t>
            </a:r>
          </a:p>
          <a:p>
            <a:endParaRPr lang="en-US" sz="3200" dirty="0">
              <a:solidFill>
                <a:schemeClr val="bg1">
                  <a:lumMod val="65000"/>
                </a:schemeClr>
              </a:solidFill>
            </a:endParaRPr>
          </a:p>
        </p:txBody>
      </p:sp>
    </p:spTree>
    <p:extLst>
      <p:ext uri="{BB962C8B-B14F-4D97-AF65-F5344CB8AC3E}">
        <p14:creationId xmlns:p14="http://schemas.microsoft.com/office/powerpoint/2010/main" val="3163234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with a crown of thorns&#10;&#10;Description automatically generated">
            <a:extLst>
              <a:ext uri="{FF2B5EF4-FFF2-40B4-BE49-F238E27FC236}">
                <a16:creationId xmlns:a16="http://schemas.microsoft.com/office/drawing/2014/main" id="{033B2D94-867C-9038-8DF7-311B14874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4" name="TextBox 3">
            <a:extLst>
              <a:ext uri="{FF2B5EF4-FFF2-40B4-BE49-F238E27FC236}">
                <a16:creationId xmlns:a16="http://schemas.microsoft.com/office/drawing/2014/main" id="{E0E55B9D-9F8F-5C42-01B8-4595DE16AE92}"/>
              </a:ext>
            </a:extLst>
          </p:cNvPr>
          <p:cNvSpPr txBox="1"/>
          <p:nvPr/>
        </p:nvSpPr>
        <p:spPr>
          <a:xfrm>
            <a:off x="1003177" y="1289953"/>
            <a:ext cx="10493406" cy="4524315"/>
          </a:xfrm>
          <a:prstGeom prst="rect">
            <a:avLst/>
          </a:prstGeom>
          <a:noFill/>
        </p:spPr>
        <p:txBody>
          <a:bodyPr wrap="square" rtlCol="0">
            <a:spAutoFit/>
          </a:bodyPr>
          <a:lstStyle/>
          <a:p>
            <a:r>
              <a:rPr lang="en-US" sz="3200" b="1" dirty="0">
                <a:solidFill>
                  <a:schemeClr val="bg1">
                    <a:lumMod val="65000"/>
                  </a:schemeClr>
                </a:solidFill>
              </a:rPr>
              <a:t>Selfish-pride -</a:t>
            </a:r>
            <a:r>
              <a:rPr lang="en-US" sz="3200" dirty="0">
                <a:solidFill>
                  <a:schemeClr val="bg1">
                    <a:lumMod val="65000"/>
                  </a:schemeClr>
                </a:solidFill>
              </a:rPr>
              <a:t> aligns us with an earthly mission that is me focused and it adopts the strategies of Satan to accomplish the mission - manipulation, intimidation, and domination.</a:t>
            </a:r>
          </a:p>
          <a:p>
            <a:endParaRPr lang="en-US" sz="3200" dirty="0">
              <a:solidFill>
                <a:schemeClr val="bg1">
                  <a:lumMod val="65000"/>
                </a:schemeClr>
              </a:solidFill>
            </a:endParaRPr>
          </a:p>
          <a:p>
            <a:r>
              <a:rPr lang="en-US" sz="3200" b="1" dirty="0">
                <a:solidFill>
                  <a:schemeClr val="bg1"/>
                </a:solidFill>
              </a:rPr>
              <a:t>Brokenness</a:t>
            </a:r>
            <a:r>
              <a:rPr lang="en-US" sz="3200" dirty="0">
                <a:solidFill>
                  <a:schemeClr val="bg1"/>
                </a:solidFill>
              </a:rPr>
              <a:t> aligns us with a heavenly mission that is Christ focused and it adopts the strategies of Jesus to accomplish the mission - Speaking the Truth, gentleness or peacemaking, and sacrifice. </a:t>
            </a:r>
          </a:p>
        </p:txBody>
      </p:sp>
    </p:spTree>
    <p:extLst>
      <p:ext uri="{BB962C8B-B14F-4D97-AF65-F5344CB8AC3E}">
        <p14:creationId xmlns:p14="http://schemas.microsoft.com/office/powerpoint/2010/main" val="39820266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with a crown of thorns around it&#10;&#10;Description automatically generated">
            <a:extLst>
              <a:ext uri="{FF2B5EF4-FFF2-40B4-BE49-F238E27FC236}">
                <a16:creationId xmlns:a16="http://schemas.microsoft.com/office/drawing/2014/main" id="{EBA8A5A9-ADE8-F2E4-630D-F4747B93F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4" name="TextBox 3">
            <a:extLst>
              <a:ext uri="{FF2B5EF4-FFF2-40B4-BE49-F238E27FC236}">
                <a16:creationId xmlns:a16="http://schemas.microsoft.com/office/drawing/2014/main" id="{F428D3D8-4959-3314-6A07-71BD8F581806}"/>
              </a:ext>
            </a:extLst>
          </p:cNvPr>
          <p:cNvSpPr txBox="1"/>
          <p:nvPr/>
        </p:nvSpPr>
        <p:spPr>
          <a:xfrm>
            <a:off x="313678" y="5996226"/>
            <a:ext cx="11878322" cy="861774"/>
          </a:xfrm>
          <a:prstGeom prst="rect">
            <a:avLst/>
          </a:prstGeom>
          <a:noFill/>
        </p:spPr>
        <p:txBody>
          <a:bodyPr wrap="square" rtlCol="0">
            <a:spAutoFit/>
          </a:bodyPr>
          <a:lstStyle/>
          <a:p>
            <a:pPr marL="0" marR="0" algn="ctr">
              <a:spcBef>
                <a:spcPts val="0"/>
              </a:spcBef>
              <a:spcAft>
                <a:spcPts val="0"/>
              </a:spcAft>
            </a:pPr>
            <a:r>
              <a:rPr lang="en-US" sz="3200" b="1" dirty="0">
                <a:solidFill>
                  <a:schemeClr val="tx1">
                    <a:lumMod val="95000"/>
                    <a:lumOff val="5000"/>
                  </a:schemeClr>
                </a:solidFill>
                <a:effectLst/>
                <a:latin typeface="Calibri" panose="020F0502020204030204" pitchFamily="34" charset="0"/>
              </a:rPr>
              <a:t>Nothing to Protect and Nothing to Lose</a:t>
            </a:r>
            <a:endParaRPr lang="en-US" sz="2800" dirty="0">
              <a:solidFill>
                <a:schemeClr val="tx1">
                  <a:lumMod val="95000"/>
                  <a:lumOff val="5000"/>
                </a:schemeClr>
              </a:solidFill>
              <a:effectLst/>
              <a:latin typeface="Calibri" panose="020F0502020204030204" pitchFamily="34" charset="0"/>
            </a:endParaRPr>
          </a:p>
          <a:p>
            <a:endParaRPr lang="en-US" dirty="0"/>
          </a:p>
        </p:txBody>
      </p:sp>
    </p:spTree>
    <p:extLst>
      <p:ext uri="{BB962C8B-B14F-4D97-AF65-F5344CB8AC3E}">
        <p14:creationId xmlns:p14="http://schemas.microsoft.com/office/powerpoint/2010/main" val="76084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with a crown of thorns&#10;&#10;Description automatically generated">
            <a:extLst>
              <a:ext uri="{FF2B5EF4-FFF2-40B4-BE49-F238E27FC236}">
                <a16:creationId xmlns:a16="http://schemas.microsoft.com/office/drawing/2014/main" id="{033B2D94-867C-9038-8DF7-311B14874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pic>
        <p:nvPicPr>
          <p:cNvPr id="4" name="Picture 3" descr="A person crying in front of two people&#10;&#10;Description automatically generated">
            <a:extLst>
              <a:ext uri="{FF2B5EF4-FFF2-40B4-BE49-F238E27FC236}">
                <a16:creationId xmlns:a16="http://schemas.microsoft.com/office/drawing/2014/main" id="{FADA5555-63BC-7DFA-2EDC-68D81D454D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68437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with a crown of thorns around it&#10;&#10;Description automatically generated">
            <a:extLst>
              <a:ext uri="{FF2B5EF4-FFF2-40B4-BE49-F238E27FC236}">
                <a16:creationId xmlns:a16="http://schemas.microsoft.com/office/drawing/2014/main" id="{EBA8A5A9-ADE8-F2E4-630D-F4747B93F9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4" name="TextBox 3">
            <a:extLst>
              <a:ext uri="{FF2B5EF4-FFF2-40B4-BE49-F238E27FC236}">
                <a16:creationId xmlns:a16="http://schemas.microsoft.com/office/drawing/2014/main" id="{F428D3D8-4959-3314-6A07-71BD8F581806}"/>
              </a:ext>
            </a:extLst>
          </p:cNvPr>
          <p:cNvSpPr txBox="1"/>
          <p:nvPr/>
        </p:nvSpPr>
        <p:spPr>
          <a:xfrm>
            <a:off x="313678" y="5996226"/>
            <a:ext cx="11878322" cy="861774"/>
          </a:xfrm>
          <a:prstGeom prst="rect">
            <a:avLst/>
          </a:prstGeom>
          <a:noFill/>
        </p:spPr>
        <p:txBody>
          <a:bodyPr wrap="square" rtlCol="0">
            <a:spAutoFit/>
          </a:bodyPr>
          <a:lstStyle/>
          <a:p>
            <a:pPr marL="0" marR="0" algn="ctr">
              <a:spcBef>
                <a:spcPts val="0"/>
              </a:spcBef>
              <a:spcAft>
                <a:spcPts val="0"/>
              </a:spcAft>
            </a:pPr>
            <a:r>
              <a:rPr lang="en-US" sz="3200" b="1" dirty="0">
                <a:solidFill>
                  <a:schemeClr val="tx1">
                    <a:lumMod val="95000"/>
                    <a:lumOff val="5000"/>
                  </a:schemeClr>
                </a:solidFill>
                <a:effectLst/>
                <a:latin typeface="Calibri" panose="020F0502020204030204" pitchFamily="34" charset="0"/>
              </a:rPr>
              <a:t>Nothing to Protect and Nothing to Lose</a:t>
            </a:r>
            <a:endParaRPr lang="en-US" sz="2800" dirty="0">
              <a:solidFill>
                <a:schemeClr val="tx1">
                  <a:lumMod val="95000"/>
                  <a:lumOff val="5000"/>
                </a:schemeClr>
              </a:solidFill>
              <a:effectLst/>
              <a:latin typeface="Calibri" panose="020F0502020204030204" pitchFamily="34" charset="0"/>
            </a:endParaRPr>
          </a:p>
          <a:p>
            <a:endParaRPr lang="en-US" dirty="0"/>
          </a:p>
        </p:txBody>
      </p:sp>
    </p:spTree>
    <p:extLst>
      <p:ext uri="{BB962C8B-B14F-4D97-AF65-F5344CB8AC3E}">
        <p14:creationId xmlns:p14="http://schemas.microsoft.com/office/powerpoint/2010/main" val="16844763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with a crown of thorns&#10;&#10;Description automatically generated">
            <a:extLst>
              <a:ext uri="{FF2B5EF4-FFF2-40B4-BE49-F238E27FC236}">
                <a16:creationId xmlns:a16="http://schemas.microsoft.com/office/drawing/2014/main" id="{033B2D94-867C-9038-8DF7-311B14874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2" name="TextBox 1">
            <a:extLst>
              <a:ext uri="{FF2B5EF4-FFF2-40B4-BE49-F238E27FC236}">
                <a16:creationId xmlns:a16="http://schemas.microsoft.com/office/drawing/2014/main" id="{98027087-0180-811B-5A8F-A7D5BF512DC7}"/>
              </a:ext>
            </a:extLst>
          </p:cNvPr>
          <p:cNvSpPr txBox="1"/>
          <p:nvPr/>
        </p:nvSpPr>
        <p:spPr>
          <a:xfrm>
            <a:off x="990594" y="835982"/>
            <a:ext cx="10210809" cy="5186035"/>
          </a:xfrm>
          <a:prstGeom prst="rect">
            <a:avLst/>
          </a:prstGeom>
          <a:noFill/>
        </p:spPr>
        <p:txBody>
          <a:bodyPr wrap="square" rtlCol="0">
            <a:spAutoFit/>
          </a:bodyPr>
          <a:lstStyle/>
          <a:p>
            <a:pPr rtl="0" fontAlgn="ctr">
              <a:spcBef>
                <a:spcPts val="0"/>
              </a:spcBef>
              <a:spcAft>
                <a:spcPts val="0"/>
              </a:spcAft>
            </a:pPr>
            <a:r>
              <a:rPr lang="en-US" sz="2800" b="0" i="0" dirty="0">
                <a:solidFill>
                  <a:schemeClr val="bg1">
                    <a:lumMod val="65000"/>
                  </a:schemeClr>
                </a:solidFill>
                <a:effectLst/>
                <a:latin typeface="Calibri" panose="020F0502020204030204" pitchFamily="34" charset="0"/>
              </a:rPr>
              <a:t>Proud people focus on the failures of others and can readily point out those faults.</a:t>
            </a:r>
          </a:p>
          <a:p>
            <a:pPr rtl="0" fontAlgn="ctr">
              <a:spcBef>
                <a:spcPts val="0"/>
              </a:spcBef>
              <a:spcAft>
                <a:spcPts val="0"/>
              </a:spcAft>
            </a:pPr>
            <a:endParaRPr lang="en-US" sz="1200" b="0" i="0" dirty="0">
              <a:solidFill>
                <a:schemeClr val="bg1"/>
              </a:solidFill>
              <a:effectLst/>
              <a:latin typeface="Calibri" panose="020F0502020204030204" pitchFamily="34" charset="0"/>
            </a:endParaRPr>
          </a:p>
          <a:p>
            <a:pPr rtl="0" fontAlgn="ctr">
              <a:spcBef>
                <a:spcPts val="0"/>
              </a:spcBef>
              <a:spcAft>
                <a:spcPts val="0"/>
              </a:spcAft>
            </a:pPr>
            <a:r>
              <a:rPr lang="en-US" sz="2800" b="0" i="0" dirty="0">
                <a:solidFill>
                  <a:schemeClr val="bg1"/>
                </a:solidFill>
                <a:effectLst/>
                <a:latin typeface="Calibri" panose="020F0502020204030204" pitchFamily="34" charset="0"/>
              </a:rPr>
              <a:t>Broken People are more conscious of their own spiritual need than of anyone else’s.</a:t>
            </a:r>
          </a:p>
          <a:p>
            <a:pPr rtl="0" fontAlgn="ctr">
              <a:spcBef>
                <a:spcPts val="0"/>
              </a:spcBef>
              <a:spcAft>
                <a:spcPts val="0"/>
              </a:spcAft>
            </a:pPr>
            <a:endParaRPr lang="en-US" sz="2800" dirty="0">
              <a:solidFill>
                <a:schemeClr val="bg1"/>
              </a:solidFill>
              <a:latin typeface="Calibri" panose="020F0502020204030204" pitchFamily="34" charset="0"/>
            </a:endParaRPr>
          </a:p>
          <a:p>
            <a:pPr rtl="0" fontAlgn="ctr">
              <a:spcBef>
                <a:spcPts val="0"/>
              </a:spcBef>
              <a:spcAft>
                <a:spcPts val="0"/>
              </a:spcAft>
            </a:pPr>
            <a:r>
              <a:rPr lang="en-US" sz="2800" b="0" i="0" dirty="0">
                <a:solidFill>
                  <a:schemeClr val="bg1">
                    <a:lumMod val="65000"/>
                  </a:schemeClr>
                </a:solidFill>
                <a:effectLst/>
                <a:latin typeface="Calibri" panose="020F0502020204030204" pitchFamily="34" charset="0"/>
              </a:rPr>
              <a:t>Proud people are especially prone to criticize those in positions of authority-their pastor, their boss, their husband, their parents-and they talk to others about the faults they see.</a:t>
            </a:r>
          </a:p>
          <a:p>
            <a:pPr rtl="0" fontAlgn="ctr">
              <a:spcBef>
                <a:spcPts val="0"/>
              </a:spcBef>
              <a:spcAft>
                <a:spcPts val="0"/>
              </a:spcAft>
            </a:pPr>
            <a:endParaRPr lang="en-US" sz="1100" b="0" i="0" dirty="0">
              <a:solidFill>
                <a:schemeClr val="bg1"/>
              </a:solidFill>
              <a:effectLst/>
              <a:latin typeface="Calibri" panose="020F0502020204030204" pitchFamily="34" charset="0"/>
            </a:endParaRPr>
          </a:p>
          <a:p>
            <a:pPr rtl="0" fontAlgn="ctr">
              <a:spcBef>
                <a:spcPts val="0"/>
              </a:spcBef>
              <a:spcAft>
                <a:spcPts val="0"/>
              </a:spcAft>
            </a:pPr>
            <a:r>
              <a:rPr lang="en-US" sz="2800" b="0" i="0" dirty="0">
                <a:solidFill>
                  <a:schemeClr val="bg1"/>
                </a:solidFill>
                <a:effectLst/>
                <a:latin typeface="Calibri" panose="020F0502020204030204" pitchFamily="34" charset="0"/>
              </a:rPr>
              <a:t>Broken people reverence, encourage, and lift up those that God has placed in positions of authority, and they talk to God in intercession, rather than gossiping about the faults they see in others.</a:t>
            </a:r>
          </a:p>
        </p:txBody>
      </p:sp>
    </p:spTree>
    <p:extLst>
      <p:ext uri="{BB962C8B-B14F-4D97-AF65-F5344CB8AC3E}">
        <p14:creationId xmlns:p14="http://schemas.microsoft.com/office/powerpoint/2010/main" val="3272534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with a crown of thorns&#10;&#10;Description automatically generated">
            <a:extLst>
              <a:ext uri="{FF2B5EF4-FFF2-40B4-BE49-F238E27FC236}">
                <a16:creationId xmlns:a16="http://schemas.microsoft.com/office/drawing/2014/main" id="{033B2D94-867C-9038-8DF7-311B14874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2" name="TextBox 1">
            <a:extLst>
              <a:ext uri="{FF2B5EF4-FFF2-40B4-BE49-F238E27FC236}">
                <a16:creationId xmlns:a16="http://schemas.microsoft.com/office/drawing/2014/main" id="{B86C9675-F0AA-A637-BE47-9E89E23C02DF}"/>
              </a:ext>
            </a:extLst>
          </p:cNvPr>
          <p:cNvSpPr txBox="1"/>
          <p:nvPr/>
        </p:nvSpPr>
        <p:spPr>
          <a:xfrm>
            <a:off x="990594" y="638295"/>
            <a:ext cx="10210809" cy="5201424"/>
          </a:xfrm>
          <a:prstGeom prst="rect">
            <a:avLst/>
          </a:prstGeom>
          <a:noFill/>
        </p:spPr>
        <p:txBody>
          <a:bodyPr wrap="square" rtlCol="0">
            <a:spAutoFit/>
          </a:bodyPr>
          <a:lstStyle/>
          <a:p>
            <a:pPr rtl="0" fontAlgn="ctr">
              <a:spcBef>
                <a:spcPts val="0"/>
              </a:spcBef>
              <a:spcAft>
                <a:spcPts val="0"/>
              </a:spcAft>
            </a:pPr>
            <a:r>
              <a:rPr lang="en-US" sz="2800" b="0" i="0" dirty="0">
                <a:solidFill>
                  <a:schemeClr val="bg1">
                    <a:lumMod val="65000"/>
                  </a:schemeClr>
                </a:solidFill>
                <a:effectLst/>
                <a:latin typeface="Calibri" panose="020F0502020204030204" pitchFamily="34" charset="0"/>
              </a:rPr>
              <a:t>Proud people have an independent, self-sufficient spirit.</a:t>
            </a:r>
          </a:p>
          <a:p>
            <a:pPr rtl="0" fontAlgn="ctr">
              <a:spcBef>
                <a:spcPts val="0"/>
              </a:spcBef>
              <a:spcAft>
                <a:spcPts val="0"/>
              </a:spcAft>
            </a:pPr>
            <a:br>
              <a:rPr lang="en-US" sz="800" b="0" i="0" dirty="0">
                <a:solidFill>
                  <a:schemeClr val="bg1"/>
                </a:solidFill>
                <a:effectLst/>
                <a:latin typeface="Calibri" panose="020F0502020204030204" pitchFamily="34" charset="0"/>
              </a:rPr>
            </a:br>
            <a:r>
              <a:rPr lang="en-US" sz="2800" b="0" i="0" dirty="0">
                <a:solidFill>
                  <a:schemeClr val="bg1"/>
                </a:solidFill>
                <a:effectLst/>
                <a:latin typeface="Calibri" panose="020F0502020204030204" pitchFamily="34" charset="0"/>
              </a:rPr>
              <a:t>Broken people have a dependent spirit; they recognize their need for God and for others.</a:t>
            </a:r>
          </a:p>
          <a:p>
            <a:pPr rtl="0" fontAlgn="ctr">
              <a:spcBef>
                <a:spcPts val="0"/>
              </a:spcBef>
              <a:spcAft>
                <a:spcPts val="0"/>
              </a:spcAft>
            </a:pPr>
            <a:br>
              <a:rPr lang="en-US" sz="2800" b="0" i="0" dirty="0">
                <a:solidFill>
                  <a:schemeClr val="bg1"/>
                </a:solidFill>
                <a:effectLst/>
                <a:latin typeface="Calibri" panose="020F0502020204030204" pitchFamily="34" charset="0"/>
              </a:rPr>
            </a:br>
            <a:r>
              <a:rPr lang="en-US" sz="2800" b="0" i="0" dirty="0">
                <a:solidFill>
                  <a:schemeClr val="bg1">
                    <a:lumMod val="65000"/>
                  </a:schemeClr>
                </a:solidFill>
                <a:effectLst/>
                <a:latin typeface="Calibri" panose="020F0502020204030204" pitchFamily="34" charset="0"/>
              </a:rPr>
              <a:t>Proud people are self-protective of their time, their rights, and their reputation.</a:t>
            </a:r>
          </a:p>
          <a:p>
            <a:pPr rtl="0" fontAlgn="ctr">
              <a:spcBef>
                <a:spcPts val="0"/>
              </a:spcBef>
              <a:spcAft>
                <a:spcPts val="0"/>
              </a:spcAft>
            </a:pPr>
            <a:br>
              <a:rPr lang="en-US" sz="800" b="0" i="0" dirty="0">
                <a:solidFill>
                  <a:schemeClr val="bg1"/>
                </a:solidFill>
                <a:effectLst/>
                <a:latin typeface="Calibri" panose="020F0502020204030204" pitchFamily="34" charset="0"/>
              </a:rPr>
            </a:br>
            <a:r>
              <a:rPr lang="en-US" sz="2800" b="0" i="0" dirty="0">
                <a:solidFill>
                  <a:schemeClr val="bg1"/>
                </a:solidFill>
                <a:effectLst/>
                <a:latin typeface="Calibri" panose="020F0502020204030204" pitchFamily="34" charset="0"/>
              </a:rPr>
              <a:t>Broken people are self-denying and self-sacrificing. </a:t>
            </a:r>
          </a:p>
          <a:p>
            <a:pPr rtl="0" fontAlgn="ctr">
              <a:spcBef>
                <a:spcPts val="0"/>
              </a:spcBef>
              <a:spcAft>
                <a:spcPts val="0"/>
              </a:spcAft>
            </a:pPr>
            <a:br>
              <a:rPr lang="en-US" sz="2800" b="0" i="0" dirty="0">
                <a:solidFill>
                  <a:schemeClr val="bg1"/>
                </a:solidFill>
                <a:effectLst/>
                <a:latin typeface="Calibri" panose="020F0502020204030204" pitchFamily="34" charset="0"/>
              </a:rPr>
            </a:br>
            <a:r>
              <a:rPr lang="en-US" sz="2800" b="0" i="0" dirty="0">
                <a:solidFill>
                  <a:schemeClr val="bg1">
                    <a:lumMod val="65000"/>
                  </a:schemeClr>
                </a:solidFill>
                <a:effectLst/>
                <a:latin typeface="Calibri" panose="020F0502020204030204" pitchFamily="34" charset="0"/>
              </a:rPr>
              <a:t>Proud people desire to be known as a success.</a:t>
            </a:r>
          </a:p>
          <a:p>
            <a:pPr rtl="0" fontAlgn="ctr">
              <a:spcBef>
                <a:spcPts val="0"/>
              </a:spcBef>
              <a:spcAft>
                <a:spcPts val="0"/>
              </a:spcAft>
            </a:pPr>
            <a:br>
              <a:rPr lang="en-US" sz="800" b="0" i="0" dirty="0">
                <a:solidFill>
                  <a:schemeClr val="bg1"/>
                </a:solidFill>
                <a:effectLst/>
                <a:latin typeface="Calibri" panose="020F0502020204030204" pitchFamily="34" charset="0"/>
              </a:rPr>
            </a:br>
            <a:r>
              <a:rPr lang="en-US" sz="2800" b="0" i="0" dirty="0">
                <a:solidFill>
                  <a:schemeClr val="bg1"/>
                </a:solidFill>
                <a:effectLst/>
                <a:latin typeface="Calibri" panose="020F0502020204030204" pitchFamily="34" charset="0"/>
              </a:rPr>
              <a:t>Broken people are motivated to be faithful and to make others successful.</a:t>
            </a:r>
          </a:p>
        </p:txBody>
      </p:sp>
    </p:spTree>
    <p:extLst>
      <p:ext uri="{BB962C8B-B14F-4D97-AF65-F5344CB8AC3E}">
        <p14:creationId xmlns:p14="http://schemas.microsoft.com/office/powerpoint/2010/main" val="3352957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with a crown of thorns&#10;&#10;Description automatically generated">
            <a:extLst>
              <a:ext uri="{FF2B5EF4-FFF2-40B4-BE49-F238E27FC236}">
                <a16:creationId xmlns:a16="http://schemas.microsoft.com/office/drawing/2014/main" id="{033B2D94-867C-9038-8DF7-311B14874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4" name="TextBox 3">
            <a:extLst>
              <a:ext uri="{FF2B5EF4-FFF2-40B4-BE49-F238E27FC236}">
                <a16:creationId xmlns:a16="http://schemas.microsoft.com/office/drawing/2014/main" id="{7CC84A27-7DE9-400C-8D02-4D17059DCC51}"/>
              </a:ext>
            </a:extLst>
          </p:cNvPr>
          <p:cNvSpPr txBox="1"/>
          <p:nvPr/>
        </p:nvSpPr>
        <p:spPr>
          <a:xfrm>
            <a:off x="949910" y="683579"/>
            <a:ext cx="10786370" cy="5201424"/>
          </a:xfrm>
          <a:prstGeom prst="rect">
            <a:avLst/>
          </a:prstGeom>
          <a:noFill/>
        </p:spPr>
        <p:txBody>
          <a:bodyPr wrap="square">
            <a:spAutoFit/>
          </a:bodyPr>
          <a:lstStyle/>
          <a:p>
            <a:pPr rtl="0" fontAlgn="ctr">
              <a:spcBef>
                <a:spcPts val="0"/>
              </a:spcBef>
              <a:spcAft>
                <a:spcPts val="0"/>
              </a:spcAft>
            </a:pPr>
            <a:r>
              <a:rPr lang="en-US" sz="2800" b="0" i="0" dirty="0">
                <a:solidFill>
                  <a:schemeClr val="bg1">
                    <a:lumMod val="65000"/>
                  </a:schemeClr>
                </a:solidFill>
                <a:effectLst/>
                <a:latin typeface="Calibri" panose="020F0502020204030204" pitchFamily="34" charset="0"/>
              </a:rPr>
              <a:t>Proud people crave self-advancement.</a:t>
            </a:r>
          </a:p>
          <a:p>
            <a:pPr rtl="0" fontAlgn="ctr">
              <a:spcBef>
                <a:spcPts val="0"/>
              </a:spcBef>
              <a:spcAft>
                <a:spcPts val="0"/>
              </a:spcAft>
            </a:pPr>
            <a:br>
              <a:rPr lang="en-US" sz="800" b="0" i="0" dirty="0">
                <a:solidFill>
                  <a:schemeClr val="bg1">
                    <a:lumMod val="65000"/>
                  </a:schemeClr>
                </a:solidFill>
                <a:effectLst/>
                <a:latin typeface="Calibri" panose="020F0502020204030204" pitchFamily="34" charset="0"/>
              </a:rPr>
            </a:br>
            <a:r>
              <a:rPr lang="en-US" sz="2800" b="0" i="0" dirty="0">
                <a:solidFill>
                  <a:schemeClr val="bg1"/>
                </a:solidFill>
                <a:effectLst/>
                <a:latin typeface="Calibri" panose="020F0502020204030204" pitchFamily="34" charset="0"/>
              </a:rPr>
              <a:t>Broken people desire to promote others. </a:t>
            </a:r>
          </a:p>
          <a:p>
            <a:pPr rtl="0" fontAlgn="ctr">
              <a:spcBef>
                <a:spcPts val="0"/>
              </a:spcBef>
              <a:spcAft>
                <a:spcPts val="0"/>
              </a:spcAft>
            </a:pPr>
            <a:br>
              <a:rPr lang="en-US" sz="2800" b="0" i="0" dirty="0">
                <a:solidFill>
                  <a:schemeClr val="bg1">
                    <a:lumMod val="65000"/>
                  </a:schemeClr>
                </a:solidFill>
                <a:effectLst/>
                <a:latin typeface="Calibri" panose="020F0502020204030204" pitchFamily="34" charset="0"/>
              </a:rPr>
            </a:br>
            <a:r>
              <a:rPr lang="en-US" sz="2800" b="0" i="0" dirty="0">
                <a:solidFill>
                  <a:schemeClr val="bg1">
                    <a:lumMod val="65000"/>
                  </a:schemeClr>
                </a:solidFill>
                <a:effectLst/>
                <a:latin typeface="Calibri" panose="020F0502020204030204" pitchFamily="34" charset="0"/>
              </a:rPr>
              <a:t>Proud people get wounded when others are promoted, and they are overlooked.</a:t>
            </a:r>
          </a:p>
          <a:p>
            <a:pPr rtl="0" fontAlgn="ctr">
              <a:spcBef>
                <a:spcPts val="0"/>
              </a:spcBef>
              <a:spcAft>
                <a:spcPts val="0"/>
              </a:spcAft>
            </a:pPr>
            <a:br>
              <a:rPr lang="en-US" sz="800" dirty="0">
                <a:solidFill>
                  <a:schemeClr val="bg1">
                    <a:lumMod val="65000"/>
                  </a:schemeClr>
                </a:solidFill>
                <a:latin typeface="Calibri" panose="020F0502020204030204" pitchFamily="34" charset="0"/>
              </a:rPr>
            </a:br>
            <a:r>
              <a:rPr lang="en-US" sz="2800" b="0" i="0" dirty="0">
                <a:solidFill>
                  <a:schemeClr val="bg1"/>
                </a:solidFill>
                <a:effectLst/>
                <a:latin typeface="Calibri" panose="020F0502020204030204" pitchFamily="34" charset="0"/>
              </a:rPr>
              <a:t>Broken people are eager for others to get the credit, and they rejoice when others are lifted up.</a:t>
            </a:r>
          </a:p>
          <a:p>
            <a:pPr rtl="0" fontAlgn="ctr">
              <a:spcBef>
                <a:spcPts val="0"/>
              </a:spcBef>
              <a:spcAft>
                <a:spcPts val="0"/>
              </a:spcAft>
            </a:pPr>
            <a:br>
              <a:rPr lang="en-US" sz="2800" b="0" i="0" dirty="0">
                <a:solidFill>
                  <a:schemeClr val="bg1">
                    <a:lumMod val="65000"/>
                  </a:schemeClr>
                </a:solidFill>
                <a:effectLst/>
                <a:latin typeface="Calibri" panose="020F0502020204030204" pitchFamily="34" charset="0"/>
              </a:rPr>
            </a:br>
            <a:r>
              <a:rPr lang="en-US" sz="2800" b="0" i="0" dirty="0">
                <a:solidFill>
                  <a:schemeClr val="bg1">
                    <a:lumMod val="65000"/>
                  </a:schemeClr>
                </a:solidFill>
                <a:effectLst/>
                <a:latin typeface="Calibri" panose="020F0502020204030204" pitchFamily="34" charset="0"/>
              </a:rPr>
              <a:t>Proud People are self-conscious; they worry about what others think of them. </a:t>
            </a:r>
          </a:p>
          <a:p>
            <a:pPr rtl="0" fontAlgn="ctr">
              <a:spcBef>
                <a:spcPts val="0"/>
              </a:spcBef>
              <a:spcAft>
                <a:spcPts val="0"/>
              </a:spcAft>
            </a:pPr>
            <a:br>
              <a:rPr lang="en-US" sz="800" b="0" i="0" dirty="0">
                <a:solidFill>
                  <a:schemeClr val="bg1">
                    <a:lumMod val="65000"/>
                  </a:schemeClr>
                </a:solidFill>
                <a:effectLst/>
                <a:latin typeface="Calibri" panose="020F0502020204030204" pitchFamily="34" charset="0"/>
              </a:rPr>
            </a:br>
            <a:r>
              <a:rPr lang="en-US" sz="2800" b="0" i="0" dirty="0">
                <a:solidFill>
                  <a:schemeClr val="bg1"/>
                </a:solidFill>
                <a:effectLst/>
                <a:latin typeface="Calibri" panose="020F0502020204030204" pitchFamily="34" charset="0"/>
              </a:rPr>
              <a:t>Broken people are not preoccupied with what others think of them.</a:t>
            </a:r>
          </a:p>
        </p:txBody>
      </p:sp>
    </p:spTree>
    <p:extLst>
      <p:ext uri="{BB962C8B-B14F-4D97-AF65-F5344CB8AC3E}">
        <p14:creationId xmlns:p14="http://schemas.microsoft.com/office/powerpoint/2010/main" val="3338791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with a crown of thorns&#10;&#10;Description automatically generated">
            <a:extLst>
              <a:ext uri="{FF2B5EF4-FFF2-40B4-BE49-F238E27FC236}">
                <a16:creationId xmlns:a16="http://schemas.microsoft.com/office/drawing/2014/main" id="{033B2D94-867C-9038-8DF7-311B14874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4" name="TextBox 3">
            <a:extLst>
              <a:ext uri="{FF2B5EF4-FFF2-40B4-BE49-F238E27FC236}">
                <a16:creationId xmlns:a16="http://schemas.microsoft.com/office/drawing/2014/main" id="{7CC84A27-7DE9-400C-8D02-4D17059DCC51}"/>
              </a:ext>
            </a:extLst>
          </p:cNvPr>
          <p:cNvSpPr txBox="1"/>
          <p:nvPr/>
        </p:nvSpPr>
        <p:spPr>
          <a:xfrm>
            <a:off x="825623" y="674400"/>
            <a:ext cx="10786370" cy="5509200"/>
          </a:xfrm>
          <a:prstGeom prst="rect">
            <a:avLst/>
          </a:prstGeom>
          <a:noFill/>
        </p:spPr>
        <p:txBody>
          <a:bodyPr wrap="square">
            <a:spAutoFit/>
          </a:bodyPr>
          <a:lstStyle/>
          <a:p>
            <a:pPr rtl="0" fontAlgn="ctr">
              <a:spcBef>
                <a:spcPts val="0"/>
              </a:spcBef>
              <a:spcAft>
                <a:spcPts val="0"/>
              </a:spcAft>
            </a:pPr>
            <a:r>
              <a:rPr lang="en-US" sz="2800" b="0" i="0" dirty="0">
                <a:solidFill>
                  <a:schemeClr val="bg1">
                    <a:lumMod val="65000"/>
                  </a:schemeClr>
                </a:solidFill>
                <a:effectLst/>
                <a:latin typeface="Calibri" panose="020F0502020204030204" pitchFamily="34" charset="0"/>
              </a:rPr>
              <a:t>Proud people are concerned about appearing respectable; they are driven to protect their image and reputation.</a:t>
            </a:r>
          </a:p>
          <a:p>
            <a:pPr rtl="0" fontAlgn="ctr">
              <a:spcBef>
                <a:spcPts val="0"/>
              </a:spcBef>
              <a:spcAft>
                <a:spcPts val="0"/>
              </a:spcAft>
            </a:pPr>
            <a:br>
              <a:rPr lang="en-US" sz="800" b="0" i="0" dirty="0">
                <a:solidFill>
                  <a:schemeClr val="bg1">
                    <a:lumMod val="65000"/>
                  </a:schemeClr>
                </a:solidFill>
                <a:effectLst/>
                <a:latin typeface="Calibri" panose="020F0502020204030204" pitchFamily="34" charset="0"/>
              </a:rPr>
            </a:br>
            <a:r>
              <a:rPr lang="en-US" sz="2800" b="0" i="0" dirty="0">
                <a:solidFill>
                  <a:schemeClr val="bg1"/>
                </a:solidFill>
                <a:effectLst/>
                <a:latin typeface="Calibri" panose="020F0502020204030204" pitchFamily="34" charset="0"/>
              </a:rPr>
              <a:t>Broken people are concerned with being real; they care less about what others think than about what God knows-they are willing to die to their own reputation.</a:t>
            </a:r>
          </a:p>
          <a:p>
            <a:pPr rtl="0" fontAlgn="ctr">
              <a:spcBef>
                <a:spcPts val="0"/>
              </a:spcBef>
              <a:spcAft>
                <a:spcPts val="0"/>
              </a:spcAft>
            </a:pPr>
            <a:br>
              <a:rPr lang="en-US" sz="2800" b="0" i="0" dirty="0">
                <a:solidFill>
                  <a:schemeClr val="bg1">
                    <a:lumMod val="65000"/>
                  </a:schemeClr>
                </a:solidFill>
                <a:effectLst/>
                <a:latin typeface="Calibri" panose="020F0502020204030204" pitchFamily="34" charset="0"/>
              </a:rPr>
            </a:br>
            <a:r>
              <a:rPr lang="en-US" sz="2800" b="0" i="0" dirty="0">
                <a:solidFill>
                  <a:schemeClr val="bg1">
                    <a:lumMod val="65000"/>
                  </a:schemeClr>
                </a:solidFill>
                <a:effectLst/>
                <a:latin typeface="Calibri" panose="020F0502020204030204" pitchFamily="34" charset="0"/>
              </a:rPr>
              <a:t>Proud people can't bear to fail or for anyone to think they are less than perfect. This can drive them to extremes-workaholic tendencies, perfectionism, the tendency to drive others or to place unrealistic expectations on themselves or others.</a:t>
            </a:r>
          </a:p>
          <a:p>
            <a:pPr rtl="0" fontAlgn="ctr">
              <a:spcBef>
                <a:spcPts val="0"/>
              </a:spcBef>
              <a:spcAft>
                <a:spcPts val="0"/>
              </a:spcAft>
            </a:pPr>
            <a:br>
              <a:rPr lang="en-US" sz="800" b="0" i="0" dirty="0">
                <a:solidFill>
                  <a:schemeClr val="bg1">
                    <a:lumMod val="65000"/>
                  </a:schemeClr>
                </a:solidFill>
                <a:effectLst/>
                <a:latin typeface="Calibri" panose="020F0502020204030204" pitchFamily="34" charset="0"/>
              </a:rPr>
            </a:br>
            <a:r>
              <a:rPr lang="en-US" sz="2800" b="0" i="0" dirty="0">
                <a:solidFill>
                  <a:schemeClr val="bg1"/>
                </a:solidFill>
                <a:effectLst/>
                <a:latin typeface="Calibri" panose="020F0502020204030204" pitchFamily="34" charset="0"/>
              </a:rPr>
              <a:t>Broken people can recognize and live within God-given limitations. </a:t>
            </a:r>
          </a:p>
          <a:p>
            <a:pPr rtl="0" fontAlgn="ctr">
              <a:spcBef>
                <a:spcPts val="0"/>
              </a:spcBef>
              <a:spcAft>
                <a:spcPts val="0"/>
              </a:spcAft>
            </a:pPr>
            <a:r>
              <a:rPr lang="en-US" sz="2800" b="0" i="0" dirty="0">
                <a:solidFill>
                  <a:schemeClr val="bg1">
                    <a:lumMod val="65000"/>
                  </a:schemeClr>
                </a:solidFill>
                <a:effectLst/>
                <a:latin typeface="Calibri" panose="020F0502020204030204" pitchFamily="34" charset="0"/>
              </a:rPr>
              <a:t>		</a:t>
            </a:r>
          </a:p>
        </p:txBody>
      </p:sp>
    </p:spTree>
    <p:extLst>
      <p:ext uri="{BB962C8B-B14F-4D97-AF65-F5344CB8AC3E}">
        <p14:creationId xmlns:p14="http://schemas.microsoft.com/office/powerpoint/2010/main" val="2249050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with a crown of thorns&#10;&#10;Description automatically generated">
            <a:extLst>
              <a:ext uri="{FF2B5EF4-FFF2-40B4-BE49-F238E27FC236}">
                <a16:creationId xmlns:a16="http://schemas.microsoft.com/office/drawing/2014/main" id="{033B2D94-867C-9038-8DF7-311B14874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4" name="TextBox 3">
            <a:extLst>
              <a:ext uri="{FF2B5EF4-FFF2-40B4-BE49-F238E27FC236}">
                <a16:creationId xmlns:a16="http://schemas.microsoft.com/office/drawing/2014/main" id="{7CC84A27-7DE9-400C-8D02-4D17059DCC51}"/>
              </a:ext>
            </a:extLst>
          </p:cNvPr>
          <p:cNvSpPr txBox="1"/>
          <p:nvPr/>
        </p:nvSpPr>
        <p:spPr>
          <a:xfrm>
            <a:off x="498628" y="311237"/>
            <a:ext cx="11194741" cy="6694140"/>
          </a:xfrm>
          <a:prstGeom prst="rect">
            <a:avLst/>
          </a:prstGeom>
          <a:noFill/>
        </p:spPr>
        <p:txBody>
          <a:bodyPr wrap="square">
            <a:spAutoFit/>
          </a:bodyPr>
          <a:lstStyle/>
          <a:p>
            <a:pPr rtl="0" fontAlgn="ctr">
              <a:spcBef>
                <a:spcPts val="0"/>
              </a:spcBef>
              <a:spcAft>
                <a:spcPts val="0"/>
              </a:spcAft>
            </a:pPr>
            <a:r>
              <a:rPr lang="en-US" sz="2800" b="0" i="0" dirty="0">
                <a:solidFill>
                  <a:schemeClr val="bg1">
                    <a:lumMod val="65000"/>
                  </a:schemeClr>
                </a:solidFill>
                <a:effectLst/>
                <a:latin typeface="Calibri" panose="020F0502020204030204" pitchFamily="34" charset="0"/>
              </a:rPr>
              <a:t>Proud people wait for others to come and ask forgiveness when there is a misunderstanding or a breach in a relationship.</a:t>
            </a:r>
          </a:p>
          <a:p>
            <a:pPr rtl="0" fontAlgn="ctr">
              <a:spcBef>
                <a:spcPts val="0"/>
              </a:spcBef>
              <a:spcAft>
                <a:spcPts val="0"/>
              </a:spcAft>
            </a:pPr>
            <a:br>
              <a:rPr lang="en-US" sz="400" b="0" i="0" dirty="0">
                <a:solidFill>
                  <a:schemeClr val="bg1"/>
                </a:solidFill>
                <a:effectLst/>
                <a:latin typeface="Calibri" panose="020F0502020204030204" pitchFamily="34" charset="0"/>
              </a:rPr>
            </a:br>
            <a:r>
              <a:rPr lang="en-US" sz="2800" b="0" i="0" dirty="0">
                <a:solidFill>
                  <a:schemeClr val="bg1"/>
                </a:solidFill>
                <a:effectLst/>
                <a:latin typeface="Calibri" panose="020F0502020204030204" pitchFamily="34" charset="0"/>
              </a:rPr>
              <a:t>Broken people take the initiative to be reconciled, no matter how wrong the other party may have been.</a:t>
            </a:r>
            <a:br>
              <a:rPr lang="en-US" sz="2800" b="0" i="0" dirty="0">
                <a:solidFill>
                  <a:schemeClr val="bg1">
                    <a:lumMod val="65000"/>
                  </a:schemeClr>
                </a:solidFill>
                <a:effectLst/>
                <a:latin typeface="Calibri" panose="020F0502020204030204" pitchFamily="34" charset="0"/>
              </a:rPr>
            </a:br>
            <a:br>
              <a:rPr lang="en-US" sz="2800" b="0" i="0" dirty="0">
                <a:solidFill>
                  <a:schemeClr val="bg1">
                    <a:lumMod val="65000"/>
                  </a:schemeClr>
                </a:solidFill>
                <a:effectLst/>
                <a:latin typeface="Calibri" panose="020F0502020204030204" pitchFamily="34" charset="0"/>
              </a:rPr>
            </a:br>
            <a:r>
              <a:rPr lang="en-US" sz="2800" b="0" i="0" dirty="0">
                <a:solidFill>
                  <a:schemeClr val="bg1">
                    <a:lumMod val="65000"/>
                  </a:schemeClr>
                </a:solidFill>
                <a:effectLst/>
                <a:latin typeface="Calibri" panose="020F0502020204030204" pitchFamily="34" charset="0"/>
              </a:rPr>
              <a:t>Proud people find it difficult to discuss their spiritual needs with others.</a:t>
            </a:r>
          </a:p>
          <a:p>
            <a:pPr rtl="0" fontAlgn="ctr">
              <a:spcBef>
                <a:spcPts val="0"/>
              </a:spcBef>
              <a:spcAft>
                <a:spcPts val="0"/>
              </a:spcAft>
            </a:pPr>
            <a:br>
              <a:rPr lang="en-US" sz="500" b="0" i="0" dirty="0">
                <a:solidFill>
                  <a:schemeClr val="bg1"/>
                </a:solidFill>
                <a:effectLst/>
                <a:latin typeface="Calibri" panose="020F0502020204030204" pitchFamily="34" charset="0"/>
              </a:rPr>
            </a:br>
            <a:r>
              <a:rPr lang="en-US" sz="2800" b="0" i="0" dirty="0">
                <a:solidFill>
                  <a:schemeClr val="bg1"/>
                </a:solidFill>
                <a:effectLst/>
                <a:latin typeface="Calibri" panose="020F0502020204030204" pitchFamily="34" charset="0"/>
              </a:rPr>
              <a:t>Broken people are willing to be open and transparent with others as God directs.</a:t>
            </a:r>
          </a:p>
          <a:p>
            <a:pPr rtl="0" fontAlgn="ctr">
              <a:spcBef>
                <a:spcPts val="0"/>
              </a:spcBef>
              <a:spcAft>
                <a:spcPts val="0"/>
              </a:spcAft>
            </a:pPr>
            <a:br>
              <a:rPr lang="en-US" sz="2800" b="0" i="0" dirty="0">
                <a:solidFill>
                  <a:schemeClr val="bg1">
                    <a:lumMod val="65000"/>
                  </a:schemeClr>
                </a:solidFill>
                <a:effectLst/>
                <a:latin typeface="Calibri" panose="020F0502020204030204" pitchFamily="34" charset="0"/>
              </a:rPr>
            </a:br>
            <a:r>
              <a:rPr lang="en-US" sz="2800" b="0" i="0" dirty="0">
                <a:solidFill>
                  <a:schemeClr val="bg1">
                    <a:lumMod val="65000"/>
                  </a:schemeClr>
                </a:solidFill>
                <a:effectLst/>
                <a:latin typeface="Calibri" panose="020F0502020204030204" pitchFamily="34" charset="0"/>
              </a:rPr>
              <a:t>Proud people become bitter and resentful when they are wronged; they have emotional temper tantrums; they hold others hostage and are easily offended; they carry grudges and keep a record of others' wrongs.</a:t>
            </a:r>
          </a:p>
          <a:p>
            <a:pPr rtl="0" fontAlgn="ctr">
              <a:spcBef>
                <a:spcPts val="0"/>
              </a:spcBef>
              <a:spcAft>
                <a:spcPts val="0"/>
              </a:spcAft>
            </a:pPr>
            <a:br>
              <a:rPr lang="en-US" sz="400" b="0" i="0" dirty="0">
                <a:solidFill>
                  <a:schemeClr val="bg1"/>
                </a:solidFill>
                <a:effectLst/>
                <a:latin typeface="Calibri" panose="020F0502020204030204" pitchFamily="34" charset="0"/>
              </a:rPr>
            </a:br>
            <a:r>
              <a:rPr lang="en-US" sz="2800" b="0" i="0" dirty="0">
                <a:solidFill>
                  <a:schemeClr val="bg1"/>
                </a:solidFill>
                <a:effectLst/>
                <a:latin typeface="Calibri" panose="020F0502020204030204" pitchFamily="34" charset="0"/>
              </a:rPr>
              <a:t>Broken people give thanks in all things; they are quick to forgive those who wrong them.</a:t>
            </a:r>
          </a:p>
          <a:p>
            <a:pPr rtl="0" fontAlgn="ctr">
              <a:spcBef>
                <a:spcPts val="0"/>
              </a:spcBef>
              <a:spcAft>
                <a:spcPts val="0"/>
              </a:spcAft>
            </a:pPr>
            <a:r>
              <a:rPr lang="en-US" sz="2800" b="0" i="0" dirty="0">
                <a:solidFill>
                  <a:schemeClr val="bg1">
                    <a:lumMod val="65000"/>
                  </a:schemeClr>
                </a:solidFill>
                <a:effectLst/>
                <a:latin typeface="Calibri" panose="020F0502020204030204" pitchFamily="34" charset="0"/>
              </a:rPr>
              <a:t>		</a:t>
            </a:r>
          </a:p>
        </p:txBody>
      </p:sp>
    </p:spTree>
    <p:extLst>
      <p:ext uri="{BB962C8B-B14F-4D97-AF65-F5344CB8AC3E}">
        <p14:creationId xmlns:p14="http://schemas.microsoft.com/office/powerpoint/2010/main" val="3993269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ross with a crown of thorns&#10;&#10;Description automatically generated">
            <a:extLst>
              <a:ext uri="{FF2B5EF4-FFF2-40B4-BE49-F238E27FC236}">
                <a16:creationId xmlns:a16="http://schemas.microsoft.com/office/drawing/2014/main" id="{033B2D94-867C-9038-8DF7-311B148747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8" y="0"/>
            <a:ext cx="12189023" cy="6858000"/>
          </a:xfrm>
          <a:prstGeom prst="rect">
            <a:avLst/>
          </a:prstGeom>
        </p:spPr>
      </p:pic>
      <p:sp>
        <p:nvSpPr>
          <p:cNvPr id="4" name="TextBox 3">
            <a:extLst>
              <a:ext uri="{FF2B5EF4-FFF2-40B4-BE49-F238E27FC236}">
                <a16:creationId xmlns:a16="http://schemas.microsoft.com/office/drawing/2014/main" id="{7CC84A27-7DE9-400C-8D02-4D17059DCC51}"/>
              </a:ext>
            </a:extLst>
          </p:cNvPr>
          <p:cNvSpPr txBox="1"/>
          <p:nvPr/>
        </p:nvSpPr>
        <p:spPr>
          <a:xfrm>
            <a:off x="498628" y="311237"/>
            <a:ext cx="11194741" cy="523220"/>
          </a:xfrm>
          <a:prstGeom prst="rect">
            <a:avLst/>
          </a:prstGeom>
          <a:noFill/>
        </p:spPr>
        <p:txBody>
          <a:bodyPr wrap="square">
            <a:spAutoFit/>
          </a:bodyPr>
          <a:lstStyle/>
          <a:p>
            <a:pPr rtl="0" fontAlgn="ctr">
              <a:spcBef>
                <a:spcPts val="0"/>
              </a:spcBef>
              <a:spcAft>
                <a:spcPts val="0"/>
              </a:spcAft>
            </a:pPr>
            <a:r>
              <a:rPr lang="en-US" sz="2800" b="0" i="0" dirty="0">
                <a:solidFill>
                  <a:schemeClr val="bg1">
                    <a:lumMod val="65000"/>
                  </a:schemeClr>
                </a:solidFill>
                <a:effectLst/>
                <a:latin typeface="Calibri" panose="020F0502020204030204" pitchFamily="34" charset="0"/>
              </a:rPr>
              <a:t>		</a:t>
            </a:r>
          </a:p>
        </p:txBody>
      </p:sp>
      <p:sp>
        <p:nvSpPr>
          <p:cNvPr id="5" name="TextBox 4">
            <a:extLst>
              <a:ext uri="{FF2B5EF4-FFF2-40B4-BE49-F238E27FC236}">
                <a16:creationId xmlns:a16="http://schemas.microsoft.com/office/drawing/2014/main" id="{EDDF44B3-C018-CFB0-79C8-6E5D3C0DC7F5}"/>
              </a:ext>
            </a:extLst>
          </p:cNvPr>
          <p:cNvSpPr txBox="1"/>
          <p:nvPr/>
        </p:nvSpPr>
        <p:spPr>
          <a:xfrm>
            <a:off x="612559" y="482039"/>
            <a:ext cx="11194741" cy="5893921"/>
          </a:xfrm>
          <a:prstGeom prst="rect">
            <a:avLst/>
          </a:prstGeom>
          <a:noFill/>
        </p:spPr>
        <p:txBody>
          <a:bodyPr wrap="square">
            <a:spAutoFit/>
          </a:bodyPr>
          <a:lstStyle/>
          <a:p>
            <a:r>
              <a:rPr lang="en-US" sz="2800" dirty="0">
                <a:solidFill>
                  <a:schemeClr val="bg1">
                    <a:lumMod val="65000"/>
                  </a:schemeClr>
                </a:solidFill>
              </a:rPr>
              <a:t>Proud people want to be sure that no one finds out when they have sinned; their instinct is to cover up and they confess with vague generalities.</a:t>
            </a:r>
          </a:p>
          <a:p>
            <a:br>
              <a:rPr lang="en-US" sz="600" dirty="0">
                <a:solidFill>
                  <a:schemeClr val="bg1"/>
                </a:solidFill>
              </a:rPr>
            </a:br>
            <a:r>
              <a:rPr lang="en-US" sz="2800" dirty="0">
                <a:solidFill>
                  <a:schemeClr val="bg1"/>
                </a:solidFill>
              </a:rPr>
              <a:t>Broken people aren't overly concerned with who knows or who finds out about their sin-they are willing to be exposed because they have nothing to lose, and they are able to acknowledge specifics when confessing their sin. </a:t>
            </a:r>
            <a:br>
              <a:rPr lang="en-US" sz="2800" dirty="0">
                <a:solidFill>
                  <a:schemeClr val="bg1"/>
                </a:solidFill>
              </a:rPr>
            </a:br>
            <a:endParaRPr lang="en-US" sz="2800" dirty="0">
              <a:solidFill>
                <a:schemeClr val="bg1"/>
              </a:solidFill>
            </a:endParaRPr>
          </a:p>
          <a:p>
            <a:r>
              <a:rPr lang="en-US" sz="2800" dirty="0">
                <a:solidFill>
                  <a:schemeClr val="bg1">
                    <a:lumMod val="65000"/>
                  </a:schemeClr>
                </a:solidFill>
              </a:rPr>
              <a:t>Proud people don't think they need revival, but they are sure everyone else does. (in fact, right about now, they are making a mental list of the people they think need to read this list!)</a:t>
            </a:r>
          </a:p>
          <a:p>
            <a:br>
              <a:rPr lang="en-US" sz="700" dirty="0">
                <a:solidFill>
                  <a:schemeClr val="bg1"/>
                </a:solidFill>
              </a:rPr>
            </a:br>
            <a:r>
              <a:rPr lang="en-US" sz="2800" dirty="0">
                <a:solidFill>
                  <a:schemeClr val="bg1"/>
                </a:solidFill>
              </a:rPr>
              <a:t>Broken people continually sense their need for a fresh encounter with God and for a fresh filling of his holy spirit. </a:t>
            </a:r>
          </a:p>
        </p:txBody>
      </p:sp>
    </p:spTree>
    <p:extLst>
      <p:ext uri="{BB962C8B-B14F-4D97-AF65-F5344CB8AC3E}">
        <p14:creationId xmlns:p14="http://schemas.microsoft.com/office/powerpoint/2010/main" val="2226499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62ABC4B-37D8-4218-BDD8-6DF6A00C0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descr="A cartoon of a person under a large rock&#10;&#10;Description automatically generated">
            <a:extLst>
              <a:ext uri="{FF2B5EF4-FFF2-40B4-BE49-F238E27FC236}">
                <a16:creationId xmlns:a16="http://schemas.microsoft.com/office/drawing/2014/main" id="{1BEF1329-713A-5E76-F008-1BA3B7A8AF1A}"/>
              </a:ext>
            </a:extLst>
          </p:cNvPr>
          <p:cNvPicPr>
            <a:picLocks noChangeAspect="1"/>
          </p:cNvPicPr>
          <p:nvPr/>
        </p:nvPicPr>
        <p:blipFill>
          <a:blip r:embed="rId2">
            <a:extLst>
              <a:ext uri="{28A0092B-C50C-407E-A947-70E740481C1C}">
                <a14:useLocalDpi xmlns:a14="http://schemas.microsoft.com/office/drawing/2010/main" val="0"/>
              </a:ext>
            </a:extLst>
          </a:blip>
          <a:srcRect t="5474" r="-2" b="-2"/>
          <a:stretch/>
        </p:blipFill>
        <p:spPr>
          <a:xfrm>
            <a:off x="321730" y="321732"/>
            <a:ext cx="5674897" cy="3017405"/>
          </a:xfrm>
          <a:prstGeom prst="rect">
            <a:avLst/>
          </a:prstGeom>
        </p:spPr>
      </p:pic>
      <p:pic>
        <p:nvPicPr>
          <p:cNvPr id="7" name="Picture 6" descr="A person lying on a rock&#10;&#10;Description automatically generated">
            <a:extLst>
              <a:ext uri="{FF2B5EF4-FFF2-40B4-BE49-F238E27FC236}">
                <a16:creationId xmlns:a16="http://schemas.microsoft.com/office/drawing/2014/main" id="{D9BDBD02-D6DA-2918-4342-C9437A900406}"/>
              </a:ext>
            </a:extLst>
          </p:cNvPr>
          <p:cNvPicPr>
            <a:picLocks noChangeAspect="1"/>
          </p:cNvPicPr>
          <p:nvPr/>
        </p:nvPicPr>
        <p:blipFill>
          <a:blip r:embed="rId3">
            <a:extLst>
              <a:ext uri="{28A0092B-C50C-407E-A947-70E740481C1C}">
                <a14:useLocalDpi xmlns:a14="http://schemas.microsoft.com/office/drawing/2010/main" val="0"/>
              </a:ext>
            </a:extLst>
          </a:blip>
          <a:srcRect t="11584" r="-2" b="1014"/>
          <a:stretch/>
        </p:blipFill>
        <p:spPr>
          <a:xfrm>
            <a:off x="321730" y="3510853"/>
            <a:ext cx="5674897" cy="2789954"/>
          </a:xfrm>
          <a:prstGeom prst="rect">
            <a:avLst/>
          </a:prstGeom>
        </p:spPr>
      </p:pic>
      <p:pic>
        <p:nvPicPr>
          <p:cNvPr id="3" name="Picture 2" descr="A cross with a crown of thorns&#10;&#10;Description automatically generated">
            <a:extLst>
              <a:ext uri="{FF2B5EF4-FFF2-40B4-BE49-F238E27FC236}">
                <a16:creationId xmlns:a16="http://schemas.microsoft.com/office/drawing/2014/main" id="{033B2D94-867C-9038-8DF7-311B14874752}"/>
              </a:ext>
            </a:extLst>
          </p:cNvPr>
          <p:cNvPicPr>
            <a:picLocks noChangeAspect="1"/>
          </p:cNvPicPr>
          <p:nvPr/>
        </p:nvPicPr>
        <p:blipFill>
          <a:blip r:embed="rId4">
            <a:extLst>
              <a:ext uri="{28A0092B-C50C-407E-A947-70E740481C1C}">
                <a14:useLocalDpi xmlns:a14="http://schemas.microsoft.com/office/drawing/2010/main" val="0"/>
              </a:ext>
            </a:extLst>
          </a:blip>
          <a:srcRect l="10510" r="36102" b="1"/>
          <a:stretch/>
        </p:blipFill>
        <p:spPr>
          <a:xfrm>
            <a:off x="6195373" y="321733"/>
            <a:ext cx="5674897" cy="5979074"/>
          </a:xfrm>
          <a:prstGeom prst="rect">
            <a:avLst/>
          </a:prstGeom>
        </p:spPr>
      </p:pic>
      <p:sp>
        <p:nvSpPr>
          <p:cNvPr id="8" name="TextBox 7">
            <a:extLst>
              <a:ext uri="{FF2B5EF4-FFF2-40B4-BE49-F238E27FC236}">
                <a16:creationId xmlns:a16="http://schemas.microsoft.com/office/drawing/2014/main" id="{49E8947C-B905-0ADB-DFC5-29A76585C14D}"/>
              </a:ext>
            </a:extLst>
          </p:cNvPr>
          <p:cNvSpPr txBox="1"/>
          <p:nvPr/>
        </p:nvSpPr>
        <p:spPr>
          <a:xfrm>
            <a:off x="6611007" y="1019503"/>
            <a:ext cx="4887310" cy="4616648"/>
          </a:xfrm>
          <a:prstGeom prst="rect">
            <a:avLst/>
          </a:prstGeom>
          <a:noFill/>
        </p:spPr>
        <p:txBody>
          <a:bodyPr wrap="square" rtlCol="0">
            <a:spAutoFit/>
          </a:bodyPr>
          <a:lstStyle/>
          <a:p>
            <a:pPr algn="ctr"/>
            <a:r>
              <a:rPr lang="en-US" sz="4800" b="1" dirty="0">
                <a:solidFill>
                  <a:srgbClr val="C00000"/>
                </a:solidFill>
                <a:latin typeface="Avenir Next LT Pro" panose="020B0504020202020204" pitchFamily="34" charset="0"/>
              </a:rPr>
              <a:t>Matthew</a:t>
            </a:r>
            <a:r>
              <a:rPr lang="en-US" sz="4000" dirty="0">
                <a:solidFill>
                  <a:srgbClr val="C00000"/>
                </a:solidFill>
                <a:latin typeface="Avenir Next LT Pro" panose="020B0504020202020204" pitchFamily="34" charset="0"/>
              </a:rPr>
              <a:t> </a:t>
            </a:r>
            <a:r>
              <a:rPr lang="en-US" sz="4100" dirty="0">
                <a:solidFill>
                  <a:srgbClr val="C00000"/>
                </a:solidFill>
                <a:latin typeface="Avenir Next LT Pro" panose="020B0504020202020204" pitchFamily="34" charset="0"/>
              </a:rPr>
              <a:t>21:</a:t>
            </a:r>
            <a:r>
              <a:rPr lang="en-US" sz="4100" dirty="0">
                <a:solidFill>
                  <a:srgbClr val="C00000"/>
                </a:solidFill>
                <a:effectLst/>
                <a:latin typeface="Avenir Next LT Pro" panose="020B0504020202020204" pitchFamily="34" charset="0"/>
              </a:rPr>
              <a:t>44 Whoever falls on this stone will be broken to pieces; but on whomever it falls, it will shatter him.”</a:t>
            </a:r>
            <a:endParaRPr lang="en-US" sz="4100" dirty="0">
              <a:solidFill>
                <a:srgbClr val="C00000"/>
              </a:solidFill>
              <a:latin typeface="Avenir Next LT Pro" panose="020B0504020202020204" pitchFamily="34" charset="0"/>
            </a:endParaRPr>
          </a:p>
        </p:txBody>
      </p:sp>
    </p:spTree>
    <p:extLst>
      <p:ext uri="{BB962C8B-B14F-4D97-AF65-F5344CB8AC3E}">
        <p14:creationId xmlns:p14="http://schemas.microsoft.com/office/powerpoint/2010/main" val="18501888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8A2FCF07-6918-45A6-B28F-1025FEBA7A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ross with a crown of thorns around it&#10;&#10;Description automatically generated">
            <a:extLst>
              <a:ext uri="{FF2B5EF4-FFF2-40B4-BE49-F238E27FC236}">
                <a16:creationId xmlns:a16="http://schemas.microsoft.com/office/drawing/2014/main" id="{84D72C13-C287-B658-1661-F5BE8EC28238}"/>
              </a:ext>
            </a:extLst>
          </p:cNvPr>
          <p:cNvPicPr>
            <a:picLocks noChangeAspect="1"/>
          </p:cNvPicPr>
          <p:nvPr/>
        </p:nvPicPr>
        <p:blipFill>
          <a:blip r:embed="rId2">
            <a:extLst>
              <a:ext uri="{28A0092B-C50C-407E-A947-70E740481C1C}">
                <a14:useLocalDpi xmlns:a14="http://schemas.microsoft.com/office/drawing/2010/main" val="0"/>
              </a:ext>
            </a:extLst>
          </a:blip>
          <a:srcRect l="49" r="1" b="1"/>
          <a:stretch/>
        </p:blipFill>
        <p:spPr>
          <a:xfrm>
            <a:off x="20" y="10"/>
            <a:ext cx="12191980" cy="6861323"/>
          </a:xfrm>
          <a:prstGeom prst="rect">
            <a:avLst/>
          </a:prstGeom>
        </p:spPr>
      </p:pic>
      <p:sp>
        <p:nvSpPr>
          <p:cNvPr id="6" name="TextBox 5">
            <a:extLst>
              <a:ext uri="{FF2B5EF4-FFF2-40B4-BE49-F238E27FC236}">
                <a16:creationId xmlns:a16="http://schemas.microsoft.com/office/drawing/2014/main" id="{434D5724-49E3-E432-1104-D82C20138166}"/>
              </a:ext>
            </a:extLst>
          </p:cNvPr>
          <p:cNvSpPr txBox="1"/>
          <p:nvPr/>
        </p:nvSpPr>
        <p:spPr>
          <a:xfrm>
            <a:off x="195513" y="335845"/>
            <a:ext cx="3346677" cy="6186309"/>
          </a:xfrm>
          <a:prstGeom prst="rect">
            <a:avLst/>
          </a:prstGeom>
          <a:noFill/>
        </p:spPr>
        <p:txBody>
          <a:bodyPr wrap="square" rtlCol="0">
            <a:spAutoFit/>
          </a:bodyPr>
          <a:lstStyle/>
          <a:p>
            <a:r>
              <a:rPr lang="en-US" sz="3600" b="1" dirty="0">
                <a:solidFill>
                  <a:schemeClr val="bg1"/>
                </a:solidFill>
                <a:effectLst/>
                <a:latin typeface="Calibri" panose="020F0502020204030204" pitchFamily="34" charset="0"/>
              </a:rPr>
              <a:t>Isaiah 57:15 </a:t>
            </a:r>
          </a:p>
          <a:p>
            <a:r>
              <a:rPr lang="en-US" sz="3600" b="1" dirty="0">
                <a:solidFill>
                  <a:schemeClr val="bg1"/>
                </a:solidFill>
                <a:effectLst/>
                <a:latin typeface="Calibri" panose="020F0502020204030204" pitchFamily="34" charset="0"/>
              </a:rPr>
              <a:t>“I live in a high and holy place, and with the </a:t>
            </a:r>
            <a:r>
              <a:rPr lang="en-US" sz="3600" b="1" u="sng" dirty="0">
                <a:solidFill>
                  <a:schemeClr val="bg1">
                    <a:lumMod val="75000"/>
                  </a:schemeClr>
                </a:solidFill>
                <a:effectLst/>
                <a:latin typeface="Calibri" panose="020F0502020204030204" pitchFamily="34" charset="0"/>
              </a:rPr>
              <a:t>oppressed</a:t>
            </a:r>
            <a:r>
              <a:rPr lang="en-US" sz="3600" b="1" dirty="0">
                <a:solidFill>
                  <a:schemeClr val="bg1"/>
                </a:solidFill>
                <a:effectLst/>
                <a:latin typeface="Calibri" panose="020F0502020204030204" pitchFamily="34" charset="0"/>
              </a:rPr>
              <a:t> and </a:t>
            </a:r>
            <a:r>
              <a:rPr lang="en-US" sz="3600" b="1" u="sng" dirty="0">
                <a:solidFill>
                  <a:schemeClr val="bg1">
                    <a:lumMod val="75000"/>
                  </a:schemeClr>
                </a:solidFill>
                <a:effectLst/>
                <a:latin typeface="Calibri" panose="020F0502020204030204" pitchFamily="34" charset="0"/>
              </a:rPr>
              <a:t>lowly of spirit</a:t>
            </a:r>
            <a:r>
              <a:rPr lang="en-US" sz="3600" b="1" dirty="0">
                <a:solidFill>
                  <a:schemeClr val="bg1"/>
                </a:solidFill>
                <a:effectLst/>
                <a:latin typeface="Calibri" panose="020F0502020204030204" pitchFamily="34" charset="0"/>
              </a:rPr>
              <a:t>, to </a:t>
            </a:r>
            <a:r>
              <a:rPr lang="en-US" sz="3600" b="1" dirty="0">
                <a:solidFill>
                  <a:schemeClr val="accent5">
                    <a:lumMod val="50000"/>
                  </a:schemeClr>
                </a:solidFill>
                <a:effectLst/>
                <a:latin typeface="Calibri" panose="020F0502020204030204" pitchFamily="34" charset="0"/>
              </a:rPr>
              <a:t>revive</a:t>
            </a:r>
            <a:r>
              <a:rPr lang="en-US" sz="3600" b="1" dirty="0">
                <a:solidFill>
                  <a:schemeClr val="bg1"/>
                </a:solidFill>
                <a:effectLst/>
                <a:latin typeface="Calibri" panose="020F0502020204030204" pitchFamily="34" charset="0"/>
              </a:rPr>
              <a:t> the spirit of the lowly and revive the heart of the oppressed.</a:t>
            </a:r>
            <a:endParaRPr lang="en-US" sz="3600" dirty="0">
              <a:solidFill>
                <a:schemeClr val="bg1"/>
              </a:solidFill>
            </a:endParaRPr>
          </a:p>
        </p:txBody>
      </p:sp>
    </p:spTree>
    <p:extLst>
      <p:ext uri="{BB962C8B-B14F-4D97-AF65-F5344CB8AC3E}">
        <p14:creationId xmlns:p14="http://schemas.microsoft.com/office/powerpoint/2010/main" val="867292472"/>
      </p:ext>
    </p:extLst>
  </p:cSld>
  <p:clrMapOvr>
    <a:masterClrMapping/>
  </p:clrMapOvr>
</p:sld>
</file>

<file path=ppt/theme/theme1.xml><?xml version="1.0" encoding="utf-8"?>
<a:theme xmlns:a="http://schemas.openxmlformats.org/drawingml/2006/main" name="MatrixVTI">
  <a:themeElements>
    <a:clrScheme name="Custom 29">
      <a:dk1>
        <a:srgbClr val="000000"/>
      </a:dk1>
      <a:lt1>
        <a:sysClr val="window" lastClr="FFFFFF"/>
      </a:lt1>
      <a:dk2>
        <a:srgbClr val="465959"/>
      </a:dk2>
      <a:lt2>
        <a:srgbClr val="ECF0F0"/>
      </a:lt2>
      <a:accent1>
        <a:srgbClr val="1EBE9B"/>
      </a:accent1>
      <a:accent2>
        <a:srgbClr val="FD7C7C"/>
      </a:accent2>
      <a:accent3>
        <a:srgbClr val="7DA8B5"/>
      </a:accent3>
      <a:accent4>
        <a:srgbClr val="17967B"/>
      </a:accent4>
      <a:accent5>
        <a:srgbClr val="FB7365"/>
      </a:accent5>
      <a:accent6>
        <a:srgbClr val="D39B17"/>
      </a:accent6>
      <a:hlink>
        <a:srgbClr val="EF08F7"/>
      </a:hlink>
      <a:folHlink>
        <a:srgbClr val="8477FE"/>
      </a:folHlink>
    </a:clrScheme>
    <a:fontScheme name="Custom 4">
      <a:majorFont>
        <a:latin typeface="Bahnschrif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rixVTI" id="{A2576CCC-A559-4FD4-A542-772649F65A84}" vid="{5CBC41A9-80A0-44C6-90CD-6D8630343525}"/>
    </a:ext>
  </a:extLst>
</a:theme>
</file>

<file path=docProps/app.xml><?xml version="1.0" encoding="utf-8"?>
<Properties xmlns="http://schemas.openxmlformats.org/officeDocument/2006/extended-properties" xmlns:vt="http://schemas.openxmlformats.org/officeDocument/2006/docPropsVTypes">
  <TotalTime>157</TotalTime>
  <Words>855</Words>
  <Application>Microsoft Office PowerPoint</Application>
  <PresentationFormat>Widescreen</PresentationFormat>
  <Paragraphs>47</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Avenir Next LT Pro</vt:lpstr>
      <vt:lpstr>Bahnschrift</vt:lpstr>
      <vt:lpstr>Calibri</vt:lpstr>
      <vt:lpstr>MatrixVTI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Mike Troyer</dc:creator>
  <cp:lastModifiedBy>Mike Troyer</cp:lastModifiedBy>
  <cp:revision>2</cp:revision>
  <dcterms:created xsi:type="dcterms:W3CDTF">2024-08-17T18:57:17Z</dcterms:created>
  <dcterms:modified xsi:type="dcterms:W3CDTF">2024-08-18T02:27:42Z</dcterms:modified>
</cp:coreProperties>
</file>